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4529" r:id="rId2"/>
  </p:sldMasterIdLst>
  <p:notesMasterIdLst>
    <p:notesMasterId r:id="rId127"/>
  </p:notesMasterIdLst>
  <p:handoutMasterIdLst>
    <p:handoutMasterId r:id="rId128"/>
  </p:handoutMasterIdLst>
  <p:sldIdLst>
    <p:sldId id="256" r:id="rId3"/>
    <p:sldId id="257" r:id="rId4"/>
    <p:sldId id="750" r:id="rId5"/>
    <p:sldId id="745" r:id="rId6"/>
    <p:sldId id="748" r:id="rId7"/>
    <p:sldId id="749" r:id="rId8"/>
    <p:sldId id="285" r:id="rId9"/>
    <p:sldId id="656" r:id="rId10"/>
    <p:sldId id="400" r:id="rId11"/>
    <p:sldId id="706" r:id="rId12"/>
    <p:sldId id="707" r:id="rId13"/>
    <p:sldId id="657" r:id="rId14"/>
    <p:sldId id="658" r:id="rId15"/>
    <p:sldId id="546" r:id="rId16"/>
    <p:sldId id="547" r:id="rId17"/>
    <p:sldId id="659" r:id="rId18"/>
    <p:sldId id="402" r:id="rId19"/>
    <p:sldId id="747" r:id="rId20"/>
    <p:sldId id="661" r:id="rId21"/>
    <p:sldId id="751" r:id="rId22"/>
    <p:sldId id="660" r:id="rId23"/>
    <p:sldId id="662" r:id="rId24"/>
    <p:sldId id="708" r:id="rId25"/>
    <p:sldId id="709" r:id="rId26"/>
    <p:sldId id="742" r:id="rId27"/>
    <p:sldId id="663" r:id="rId28"/>
    <p:sldId id="664" r:id="rId29"/>
    <p:sldId id="665" r:id="rId30"/>
    <p:sldId id="752" r:id="rId31"/>
    <p:sldId id="753" r:id="rId32"/>
    <p:sldId id="666" r:id="rId33"/>
    <p:sldId id="667" r:id="rId34"/>
    <p:sldId id="710" r:id="rId35"/>
    <p:sldId id="668" r:id="rId36"/>
    <p:sldId id="669" r:id="rId37"/>
    <p:sldId id="670" r:id="rId38"/>
    <p:sldId id="671" r:id="rId39"/>
    <p:sldId id="672" r:id="rId40"/>
    <p:sldId id="673" r:id="rId41"/>
    <p:sldId id="677" r:id="rId42"/>
    <p:sldId id="265" r:id="rId43"/>
    <p:sldId id="291" r:id="rId44"/>
    <p:sldId id="674" r:id="rId45"/>
    <p:sldId id="298" r:id="rId46"/>
    <p:sldId id="283" r:id="rId47"/>
    <p:sldId id="754" r:id="rId48"/>
    <p:sldId id="342" r:id="rId49"/>
    <p:sldId id="296" r:id="rId50"/>
    <p:sldId id="267" r:id="rId51"/>
    <p:sldId id="269" r:id="rId52"/>
    <p:sldId id="408" r:id="rId53"/>
    <p:sldId id="411" r:id="rId54"/>
    <p:sldId id="755" r:id="rId55"/>
    <p:sldId id="407" r:id="rId56"/>
    <p:sldId id="271" r:id="rId57"/>
    <p:sldId id="338" r:id="rId58"/>
    <p:sldId id="743" r:id="rId59"/>
    <p:sldId id="756" r:id="rId60"/>
    <p:sldId id="757" r:id="rId61"/>
    <p:sldId id="550" r:id="rId62"/>
    <p:sldId id="275" r:id="rId63"/>
    <p:sldId id="548" r:id="rId64"/>
    <p:sldId id="549" r:id="rId65"/>
    <p:sldId id="306" r:id="rId66"/>
    <p:sldId id="336" r:id="rId67"/>
    <p:sldId id="307" r:id="rId68"/>
    <p:sldId id="353" r:id="rId69"/>
    <p:sldId id="303" r:id="rId70"/>
    <p:sldId id="675" r:id="rId71"/>
    <p:sldId id="676" r:id="rId72"/>
    <p:sldId id="317" r:id="rId73"/>
    <p:sldId id="276" r:id="rId74"/>
    <p:sldId id="277" r:id="rId75"/>
    <p:sldId id="279" r:id="rId76"/>
    <p:sldId id="282" r:id="rId77"/>
    <p:sldId id="678" r:id="rId78"/>
    <p:sldId id="679" r:id="rId79"/>
    <p:sldId id="680" r:id="rId80"/>
    <p:sldId id="683" r:id="rId81"/>
    <p:sldId id="726" r:id="rId82"/>
    <p:sldId id="684" r:id="rId83"/>
    <p:sldId id="714" r:id="rId84"/>
    <p:sldId id="686" r:id="rId85"/>
    <p:sldId id="687" r:id="rId86"/>
    <p:sldId id="728" r:id="rId87"/>
    <p:sldId id="729" r:id="rId88"/>
    <p:sldId id="730" r:id="rId89"/>
    <p:sldId id="758" r:id="rId90"/>
    <p:sldId id="332" r:id="rId91"/>
    <p:sldId id="689" r:id="rId92"/>
    <p:sldId id="312" r:id="rId93"/>
    <p:sldId id="715" r:id="rId94"/>
    <p:sldId id="339" r:id="rId95"/>
    <p:sldId id="382" r:id="rId96"/>
    <p:sldId id="409" r:id="rId97"/>
    <p:sldId id="716" r:id="rId98"/>
    <p:sldId id="746" r:id="rId99"/>
    <p:sldId id="717" r:id="rId100"/>
    <p:sldId id="718" r:id="rId101"/>
    <p:sldId id="720" r:id="rId102"/>
    <p:sldId id="759" r:id="rId103"/>
    <p:sldId id="760" r:id="rId104"/>
    <p:sldId id="722" r:id="rId105"/>
    <p:sldId id="723" r:id="rId106"/>
    <p:sldId id="724" r:id="rId107"/>
    <p:sldId id="725" r:id="rId108"/>
    <p:sldId id="732" r:id="rId109"/>
    <p:sldId id="761" r:id="rId110"/>
    <p:sldId id="762" r:id="rId111"/>
    <p:sldId id="763" r:id="rId112"/>
    <p:sldId id="764" r:id="rId113"/>
    <p:sldId id="695" r:id="rId114"/>
    <p:sldId id="696" r:id="rId115"/>
    <p:sldId id="697" r:id="rId116"/>
    <p:sldId id="699" r:id="rId117"/>
    <p:sldId id="765" r:id="rId118"/>
    <p:sldId id="736" r:id="rId119"/>
    <p:sldId id="737" r:id="rId120"/>
    <p:sldId id="738" r:id="rId121"/>
    <p:sldId id="739" r:id="rId122"/>
    <p:sldId id="740" r:id="rId123"/>
    <p:sldId id="586" r:id="rId124"/>
    <p:sldId id="370" r:id="rId125"/>
    <p:sldId id="482" r:id="rId126"/>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32" autoAdjust="0"/>
    <p:restoredTop sz="77267" autoAdjust="0"/>
  </p:normalViewPr>
  <p:slideViewPr>
    <p:cSldViewPr>
      <p:cViewPr varScale="1">
        <p:scale>
          <a:sx n="111" d="100"/>
          <a:sy n="111" d="100"/>
        </p:scale>
        <p:origin x="864" y="10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1117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ru-RU"/>
          </a:p>
        </p:txBody>
      </p:sp>
      <p:sp>
        <p:nvSpPr>
          <p:cNvPr id="22835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ru-RU"/>
          </a:p>
        </p:txBody>
      </p:sp>
      <p:sp>
        <p:nvSpPr>
          <p:cNvPr id="22835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ru-RU"/>
          </a:p>
        </p:txBody>
      </p:sp>
      <p:sp>
        <p:nvSpPr>
          <p:cNvPr id="22835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4547AC5-DECE-4143-B617-7F4A6887546B}" type="slidenum">
              <a:rPr lang="ru-RU" altLang="ru-RU"/>
              <a:pPr>
                <a:defRPr/>
              </a:pPr>
              <a:t>‹#›</a:t>
            </a:fld>
            <a:endParaRPr lang="ru-RU" altLang="ru-RU"/>
          </a:p>
        </p:txBody>
      </p:sp>
    </p:spTree>
    <p:extLst>
      <p:ext uri="{BB962C8B-B14F-4D97-AF65-F5344CB8AC3E}">
        <p14:creationId xmlns:p14="http://schemas.microsoft.com/office/powerpoint/2010/main" val="3272615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ru-RU"/>
          </a:p>
        </p:txBody>
      </p:sp>
      <p:sp>
        <p:nvSpPr>
          <p:cNvPr id="2201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ru-RU"/>
          </a:p>
        </p:txBody>
      </p:sp>
      <p:sp>
        <p:nvSpPr>
          <p:cNvPr id="2211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01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2201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ru-RU"/>
          </a:p>
        </p:txBody>
      </p:sp>
      <p:sp>
        <p:nvSpPr>
          <p:cNvPr id="2201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5EA9988-4234-4FFD-AE57-AEBA1D2F2989}" type="slidenum">
              <a:rPr lang="ru-RU" altLang="ru-RU"/>
              <a:pPr>
                <a:defRPr/>
              </a:pPr>
              <a:t>‹#›</a:t>
            </a:fld>
            <a:endParaRPr lang="ru-RU" altLang="ru-RU"/>
          </a:p>
        </p:txBody>
      </p:sp>
    </p:spTree>
    <p:extLst>
      <p:ext uri="{BB962C8B-B14F-4D97-AF65-F5344CB8AC3E}">
        <p14:creationId xmlns:p14="http://schemas.microsoft.com/office/powerpoint/2010/main" val="9452934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Gallstone" TargetMode="External"/><Relationship Id="rId13" Type="http://schemas.openxmlformats.org/officeDocument/2006/relationships/hyperlink" Target="https://en.wikipedia.org/wiki/Magnetic_resonance_cholangiopancreatography#cite_note-3" TargetMode="External"/><Relationship Id="rId3" Type="http://schemas.openxmlformats.org/officeDocument/2006/relationships/hyperlink" Target="https://en.wikipedia.org/wiki/Medical_imaging" TargetMode="External"/><Relationship Id="rId7" Type="http://schemas.openxmlformats.org/officeDocument/2006/relationships/hyperlink" Target="https://en.wikipedia.org/wiki/Magnetic_resonance_cholangiopancreatography#cite_note-1" TargetMode="External"/><Relationship Id="rId12" Type="http://schemas.openxmlformats.org/officeDocument/2006/relationships/hyperlink" Target="https://en.wikipedia.org/wiki/Pulse_sequence" TargetMode="External"/><Relationship Id="rId17" Type="http://schemas.openxmlformats.org/officeDocument/2006/relationships/hyperlink" Target="https://en.wikipedia.org/wiki/Magnetic_resonance_cholangiopancreatography#cite_note-4" TargetMode="External"/><Relationship Id="rId2" Type="http://schemas.openxmlformats.org/officeDocument/2006/relationships/slide" Target="../slides/slide53.xml"/><Relationship Id="rId16" Type="http://schemas.openxmlformats.org/officeDocument/2006/relationships/hyperlink" Target="https://en.wikipedia.org/wiki/Parenchyma" TargetMode="External"/><Relationship Id="rId1" Type="http://schemas.openxmlformats.org/officeDocument/2006/relationships/notesMaster" Target="../notesMasters/notesMaster1.xml"/><Relationship Id="rId6" Type="http://schemas.openxmlformats.org/officeDocument/2006/relationships/hyperlink" Target="https://en.wikipedia.org/wiki/Pancreatic_duct" TargetMode="External"/><Relationship Id="rId11" Type="http://schemas.openxmlformats.org/officeDocument/2006/relationships/hyperlink" Target="https://en.wikipedia.org/wiki/T2-weighted_imaging" TargetMode="External"/><Relationship Id="rId5" Type="http://schemas.openxmlformats.org/officeDocument/2006/relationships/hyperlink" Target="https://en.wikipedia.org/wiki/Biliary_duct" TargetMode="External"/><Relationship Id="rId15" Type="http://schemas.openxmlformats.org/officeDocument/2006/relationships/hyperlink" Target="https://en.wikipedia.org/wiki/Endoscopic_retrograde_cholangiopancreatography" TargetMode="External"/><Relationship Id="rId10" Type="http://schemas.openxmlformats.org/officeDocument/2006/relationships/hyperlink" Target="https://en.wikipedia.org/w/index.php?title=Magnetic_resonance_cholangiopancreatography&amp;action=edit&amp;section=1" TargetMode="External"/><Relationship Id="rId4" Type="http://schemas.openxmlformats.org/officeDocument/2006/relationships/hyperlink" Target="https://en.wikipedia.org/wiki/Magnetic_resonance_imaging" TargetMode="External"/><Relationship Id="rId9" Type="http://schemas.openxmlformats.org/officeDocument/2006/relationships/hyperlink" Target="https://en.wikipedia.org/wiki/Gallbladder" TargetMode="External"/><Relationship Id="rId14" Type="http://schemas.openxmlformats.org/officeDocument/2006/relationships/hyperlink" Target="https://en.wikipedia.org/w/index.php?title=Magnetic_resonance_cholangiopancreatography&amp;action=edit&amp;section=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2000" dirty="0"/>
              <a:t>Gallbladder,</a:t>
            </a:r>
            <a:r>
              <a:rPr lang="ru-RU" sz="2000" dirty="0"/>
              <a:t> </a:t>
            </a:r>
            <a:r>
              <a:rPr lang="en-US" sz="2000" dirty="0"/>
              <a:t>cystic</a:t>
            </a:r>
            <a:r>
              <a:rPr lang="en-US" sz="2000" baseline="0" dirty="0"/>
              <a:t> duct,</a:t>
            </a:r>
            <a:r>
              <a:rPr lang="en-US" sz="2000" dirty="0"/>
              <a:t> Right hepatic duct, left hepatic duct,</a:t>
            </a:r>
            <a:r>
              <a:rPr lang="ru-RU" sz="2000" dirty="0"/>
              <a:t> </a:t>
            </a:r>
            <a:r>
              <a:rPr lang="en-US" altLang="ru-RU" sz="2000" dirty="0">
                <a:effectLst/>
                <a:latin typeface="Arial" charset="0"/>
              </a:rPr>
              <a:t>common hepatic duct</a:t>
            </a:r>
            <a:r>
              <a:rPr lang="ru-RU" altLang="ru-RU" sz="2000" dirty="0">
                <a:effectLst/>
                <a:latin typeface="Arial" charset="0"/>
              </a:rPr>
              <a:t>,</a:t>
            </a:r>
            <a:r>
              <a:rPr lang="en-US" sz="2000" dirty="0"/>
              <a:t> pancreatic duct, common bile duct, ampulla of </a:t>
            </a:r>
            <a:r>
              <a:rPr lang="en-US" sz="2000" dirty="0" err="1"/>
              <a:t>Vater</a:t>
            </a:r>
            <a:r>
              <a:rPr lang="en-US" sz="2000" dirty="0"/>
              <a:t>, sphincter of </a:t>
            </a:r>
            <a:r>
              <a:rPr lang="en-US" sz="2000" dirty="0" err="1"/>
              <a:t>Oddi</a:t>
            </a:r>
            <a:endParaRPr lang="en-US" sz="2000" dirty="0"/>
          </a:p>
          <a:p>
            <a:endParaRPr lang="ru-RU" sz="1600" dirty="0"/>
          </a:p>
        </p:txBody>
      </p:sp>
      <p:sp>
        <p:nvSpPr>
          <p:cNvPr id="4" name="Номер слайда 3"/>
          <p:cNvSpPr>
            <a:spLocks noGrp="1"/>
          </p:cNvSpPr>
          <p:nvPr>
            <p:ph type="sldNum" sz="quarter" idx="10"/>
          </p:nvPr>
        </p:nvSpPr>
        <p:spPr/>
        <p:txBody>
          <a:bodyPr/>
          <a:lstStyle/>
          <a:p>
            <a:fld id="{72A6FD7A-9B70-464E-82B2-4C0CEFE0BD8F}" type="slidenum">
              <a:rPr lang="ru-RU" smtClean="0"/>
              <a:t>5</a:t>
            </a:fld>
            <a:endParaRPr lang="ru-RU"/>
          </a:p>
        </p:txBody>
      </p:sp>
    </p:spTree>
    <p:extLst>
      <p:ext uri="{BB962C8B-B14F-4D97-AF65-F5344CB8AC3E}">
        <p14:creationId xmlns:p14="http://schemas.microsoft.com/office/powerpoint/2010/main" val="142223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1" i="0" kern="1200" dirty="0">
                <a:solidFill>
                  <a:schemeClr val="tx1"/>
                </a:solidFill>
                <a:effectLst/>
                <a:latin typeface="+mn-lt"/>
                <a:ea typeface="+mn-ea"/>
                <a:cs typeface="+mn-cs"/>
              </a:rPr>
              <a:t>Magnetic resonance </a:t>
            </a:r>
            <a:r>
              <a:rPr lang="en-US" sz="1200" b="1" i="0" kern="1200" dirty="0" err="1">
                <a:solidFill>
                  <a:schemeClr val="tx1"/>
                </a:solidFill>
                <a:effectLst/>
                <a:latin typeface="+mn-lt"/>
                <a:ea typeface="+mn-ea"/>
                <a:cs typeface="+mn-cs"/>
              </a:rPr>
              <a:t>cholangiopancreatography</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MRCP</a:t>
            </a:r>
            <a:r>
              <a:rPr lang="en-US" sz="1200" b="0" i="0" kern="1200" dirty="0">
                <a:solidFill>
                  <a:schemeClr val="tx1"/>
                </a:solidFill>
                <a:effectLst/>
                <a:latin typeface="+mn-lt"/>
                <a:ea typeface="+mn-ea"/>
                <a:cs typeface="+mn-cs"/>
              </a:rPr>
              <a:t>) is a </a:t>
            </a:r>
            <a:r>
              <a:rPr lang="en-US" sz="1200" b="0" i="0" u="none" strike="noStrike" kern="1200" dirty="0">
                <a:solidFill>
                  <a:schemeClr val="tx1"/>
                </a:solidFill>
                <a:effectLst/>
                <a:latin typeface="+mn-lt"/>
                <a:ea typeface="+mn-ea"/>
                <a:cs typeface="+mn-cs"/>
                <a:hlinkClick r:id="rId3" tooltip="Medical imaging"/>
              </a:rPr>
              <a:t>medical imaging</a:t>
            </a:r>
            <a:r>
              <a:rPr lang="en-US" sz="1200" b="0" i="0" kern="1200" dirty="0">
                <a:solidFill>
                  <a:schemeClr val="tx1"/>
                </a:solidFill>
                <a:effectLst/>
                <a:latin typeface="+mn-lt"/>
                <a:ea typeface="+mn-ea"/>
                <a:cs typeface="+mn-cs"/>
              </a:rPr>
              <a:t> technique that uses </a:t>
            </a:r>
            <a:r>
              <a:rPr lang="en-US" sz="1200" b="0" i="0" u="none" strike="noStrike" kern="1200" dirty="0">
                <a:solidFill>
                  <a:schemeClr val="tx1"/>
                </a:solidFill>
                <a:effectLst/>
                <a:latin typeface="+mn-lt"/>
                <a:ea typeface="+mn-ea"/>
                <a:cs typeface="+mn-cs"/>
                <a:hlinkClick r:id="rId4" tooltip="Magnetic resonance imaging"/>
              </a:rPr>
              <a:t>magnetic resonance imaging</a:t>
            </a:r>
            <a:r>
              <a:rPr lang="en-US" sz="1200" b="0" i="0" kern="1200" dirty="0">
                <a:solidFill>
                  <a:schemeClr val="tx1"/>
                </a:solidFill>
                <a:effectLst/>
                <a:latin typeface="+mn-lt"/>
                <a:ea typeface="+mn-ea"/>
                <a:cs typeface="+mn-cs"/>
              </a:rPr>
              <a:t> to visualize the </a:t>
            </a:r>
            <a:r>
              <a:rPr lang="en-US" sz="1200" b="0" i="0" u="none" strike="noStrike" kern="1200" dirty="0">
                <a:solidFill>
                  <a:schemeClr val="tx1"/>
                </a:solidFill>
                <a:effectLst/>
                <a:latin typeface="+mn-lt"/>
                <a:ea typeface="+mn-ea"/>
                <a:cs typeface="+mn-cs"/>
                <a:hlinkClick r:id="rId5" tooltip="Biliary duct"/>
              </a:rPr>
              <a:t>biliary</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6" tooltip="Pancreatic duct"/>
              </a:rPr>
              <a:t>pancreatic ducts</a:t>
            </a:r>
            <a:r>
              <a:rPr lang="en-US" sz="1200" b="0" i="0" kern="1200" dirty="0">
                <a:solidFill>
                  <a:schemeClr val="tx1"/>
                </a:solidFill>
                <a:effectLst/>
                <a:latin typeface="+mn-lt"/>
                <a:ea typeface="+mn-ea"/>
                <a:cs typeface="+mn-cs"/>
              </a:rPr>
              <a:t> in a non-invasive manner.</a:t>
            </a:r>
            <a:r>
              <a:rPr lang="en-US" sz="1200" b="0" i="0" u="none" strike="noStrike" kern="1200" baseline="30000" dirty="0">
                <a:solidFill>
                  <a:schemeClr val="tx1"/>
                </a:solidFill>
                <a:effectLst/>
                <a:latin typeface="+mn-lt"/>
                <a:ea typeface="+mn-ea"/>
                <a:cs typeface="+mn-cs"/>
                <a:hlinkClick r:id="rId7"/>
              </a:rPr>
              <a:t>[1]</a:t>
            </a:r>
            <a:r>
              <a:rPr lang="en-US" sz="1200" b="0" i="0" kern="1200" dirty="0">
                <a:solidFill>
                  <a:schemeClr val="tx1"/>
                </a:solidFill>
                <a:effectLst/>
                <a:latin typeface="+mn-lt"/>
                <a:ea typeface="+mn-ea"/>
                <a:cs typeface="+mn-cs"/>
              </a:rPr>
              <a:t> This procedure can be used to determine if </a:t>
            </a:r>
            <a:r>
              <a:rPr lang="en-US" sz="1200" b="0" i="0" u="none" strike="noStrike" kern="1200" dirty="0">
                <a:solidFill>
                  <a:schemeClr val="tx1"/>
                </a:solidFill>
                <a:effectLst/>
                <a:latin typeface="+mn-lt"/>
                <a:ea typeface="+mn-ea"/>
                <a:cs typeface="+mn-cs"/>
                <a:hlinkClick r:id="rId8" tooltip="Gallstone"/>
              </a:rPr>
              <a:t>gallstones</a:t>
            </a:r>
            <a:r>
              <a:rPr lang="en-US" sz="1200" b="0" i="0" kern="1200" dirty="0">
                <a:solidFill>
                  <a:schemeClr val="tx1"/>
                </a:solidFill>
                <a:effectLst/>
                <a:latin typeface="+mn-lt"/>
                <a:ea typeface="+mn-ea"/>
                <a:cs typeface="+mn-cs"/>
              </a:rPr>
              <a:t> are lodged in any of the ducts surrounding the </a:t>
            </a:r>
            <a:r>
              <a:rPr lang="en-US" sz="1200" b="0" i="0" u="none" strike="noStrike" kern="1200" dirty="0">
                <a:solidFill>
                  <a:schemeClr val="tx1"/>
                </a:solidFill>
                <a:effectLst/>
                <a:latin typeface="+mn-lt"/>
                <a:ea typeface="+mn-ea"/>
                <a:cs typeface="+mn-cs"/>
                <a:hlinkClick r:id="rId9" tooltip="Gallbladder"/>
              </a:rPr>
              <a:t>gallbladder</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Technique[</a:t>
            </a:r>
            <a:r>
              <a:rPr lang="en-US" sz="1200" b="0" i="0" u="none" strike="noStrike" kern="1200" dirty="0">
                <a:solidFill>
                  <a:schemeClr val="tx1"/>
                </a:solidFill>
                <a:effectLst/>
                <a:latin typeface="+mn-lt"/>
                <a:ea typeface="+mn-ea"/>
                <a:cs typeface="+mn-cs"/>
                <a:hlinkClick r:id="rId10" tooltip="Edit section: Technique"/>
              </a:rPr>
              <a:t>edit</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MRCP makes use of heavily </a:t>
            </a:r>
            <a:r>
              <a:rPr lang="en-US" sz="1200" b="0" i="0" u="none" strike="noStrike" kern="1200" dirty="0">
                <a:solidFill>
                  <a:schemeClr val="tx1"/>
                </a:solidFill>
                <a:effectLst/>
                <a:latin typeface="+mn-lt"/>
                <a:ea typeface="+mn-ea"/>
                <a:cs typeface="+mn-cs"/>
                <a:hlinkClick r:id="rId11" tooltip="T2-weighted imaging"/>
              </a:rPr>
              <a:t>T2-weighted</a:t>
            </a:r>
            <a:r>
              <a:rPr lang="en-US" sz="1200" b="0" i="0" kern="1200" dirty="0">
                <a:solidFill>
                  <a:schemeClr val="tx1"/>
                </a:solidFill>
                <a:effectLst/>
                <a:latin typeface="+mn-lt"/>
                <a:ea typeface="+mn-ea"/>
                <a:cs typeface="+mn-cs"/>
              </a:rPr>
              <a:t> MRI </a:t>
            </a:r>
            <a:r>
              <a:rPr lang="en-US" sz="1200" b="0" i="0" u="none" strike="noStrike" kern="1200" dirty="0">
                <a:solidFill>
                  <a:schemeClr val="tx1"/>
                </a:solidFill>
                <a:effectLst/>
                <a:latin typeface="+mn-lt"/>
                <a:ea typeface="+mn-ea"/>
                <a:cs typeface="+mn-cs"/>
                <a:hlinkClick r:id="rId12" tooltip="Pulse sequence"/>
              </a:rPr>
              <a:t>pulse sequences</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3"/>
              </a:rPr>
              <a:t>[3]</a:t>
            </a:r>
            <a:r>
              <a:rPr lang="en-US" sz="1200" b="0" i="0" kern="1200" dirty="0">
                <a:solidFill>
                  <a:schemeClr val="tx1"/>
                </a:solidFill>
                <a:effectLst/>
                <a:latin typeface="+mn-lt"/>
                <a:ea typeface="+mn-ea"/>
                <a:cs typeface="+mn-cs"/>
              </a:rPr>
              <a:t> These sequences show high signal in static or slow moving fluids within the gallbladder, biliary ducts and pancreatic duct, with low signal of surrounding tissue.</a:t>
            </a:r>
          </a:p>
          <a:p>
            <a:r>
              <a:rPr lang="en-US" sz="1200" b="0" i="0" kern="1200" dirty="0">
                <a:solidFill>
                  <a:schemeClr val="tx1"/>
                </a:solidFill>
                <a:effectLst/>
                <a:latin typeface="+mn-lt"/>
                <a:ea typeface="+mn-ea"/>
                <a:cs typeface="+mn-cs"/>
              </a:rPr>
              <a:t>Comparison to other techniques[</a:t>
            </a:r>
            <a:r>
              <a:rPr lang="en-US" sz="1200" b="0" i="0" u="none" strike="noStrike" kern="1200" dirty="0">
                <a:solidFill>
                  <a:schemeClr val="tx1"/>
                </a:solidFill>
                <a:effectLst/>
                <a:latin typeface="+mn-lt"/>
                <a:ea typeface="+mn-ea"/>
                <a:cs typeface="+mn-cs"/>
                <a:hlinkClick r:id="rId14" tooltip="Edit section: Comparison to other techniques"/>
              </a:rPr>
              <a:t>edit</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In the diagnosis of pancreatic disorders, MRCP is a much less invasive investigation when compared to </a:t>
            </a:r>
            <a:r>
              <a:rPr lang="en-US" sz="1200" b="0" i="0" u="none" strike="noStrike" kern="1200" dirty="0">
                <a:solidFill>
                  <a:schemeClr val="tx1"/>
                </a:solidFill>
                <a:effectLst/>
                <a:latin typeface="+mn-lt"/>
                <a:ea typeface="+mn-ea"/>
                <a:cs typeface="+mn-cs"/>
                <a:hlinkClick r:id="rId15" tooltip="Endoscopic retrograde cholangiopancreatography"/>
              </a:rPr>
              <a:t>endoscopic retrograde </a:t>
            </a:r>
            <a:r>
              <a:rPr lang="en-US" sz="1200" b="0" i="0" u="none" strike="noStrike" kern="1200" dirty="0" err="1">
                <a:solidFill>
                  <a:schemeClr val="tx1"/>
                </a:solidFill>
                <a:effectLst/>
                <a:latin typeface="+mn-lt"/>
                <a:ea typeface="+mn-ea"/>
                <a:cs typeface="+mn-cs"/>
                <a:hlinkClick r:id="rId15" tooltip="Endoscopic retrograde cholangiopancreatography"/>
              </a:rPr>
              <a:t>cholangiopancreatography</a:t>
            </a:r>
            <a:r>
              <a:rPr lang="en-US" sz="1200" b="0" i="0" kern="1200" dirty="0">
                <a:solidFill>
                  <a:schemeClr val="tx1"/>
                </a:solidFill>
                <a:effectLst/>
                <a:latin typeface="+mn-lt"/>
                <a:ea typeface="+mn-ea"/>
                <a:cs typeface="+mn-cs"/>
              </a:rPr>
              <a:t> (ERCP). Although both techniques can image the ductal system in detail, MRCP also allows imaging of the surrounding </a:t>
            </a:r>
            <a:r>
              <a:rPr lang="en-US" sz="1200" b="0" i="0" u="none" strike="noStrike" kern="1200" dirty="0">
                <a:solidFill>
                  <a:schemeClr val="tx1"/>
                </a:solidFill>
                <a:effectLst/>
                <a:latin typeface="+mn-lt"/>
                <a:ea typeface="+mn-ea"/>
                <a:cs typeface="+mn-cs"/>
                <a:hlinkClick r:id="rId16" tooltip="Parenchyma"/>
              </a:rPr>
              <a:t>parenchyma</a:t>
            </a:r>
            <a:r>
              <a:rPr lang="en-US" sz="1200" b="0" i="0" kern="1200" dirty="0">
                <a:solidFill>
                  <a:schemeClr val="tx1"/>
                </a:solidFill>
                <a:effectLst/>
                <a:latin typeface="+mn-lt"/>
                <a:ea typeface="+mn-ea"/>
                <a:cs typeface="+mn-cs"/>
              </a:rPr>
              <a:t>. In a study from 2008, 269 patients undergoing both ERCP and MRCP showed comparable results between the two techniques.</a:t>
            </a:r>
            <a:r>
              <a:rPr lang="en-US" sz="1200" b="0" i="0" u="none" strike="noStrike" kern="1200" baseline="30000" dirty="0">
                <a:solidFill>
                  <a:schemeClr val="tx1"/>
                </a:solidFill>
                <a:effectLst/>
                <a:latin typeface="+mn-lt"/>
                <a:ea typeface="+mn-ea"/>
                <a:cs typeface="+mn-cs"/>
                <a:hlinkClick r:id="rId17"/>
              </a:rPr>
              <a:t>[4]</a:t>
            </a:r>
            <a:endParaRPr lang="en-US" sz="1200" b="0" i="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72A6FD7A-9B70-464E-82B2-4C0CEFE0BD8F}" type="slidenum">
              <a:rPr lang="ru-RU" smtClean="0"/>
              <a:t>53</a:t>
            </a:fld>
            <a:endParaRPr lang="ru-RU"/>
          </a:p>
        </p:txBody>
      </p:sp>
    </p:spTree>
    <p:extLst>
      <p:ext uri="{BB962C8B-B14F-4D97-AF65-F5344CB8AC3E}">
        <p14:creationId xmlns:p14="http://schemas.microsoft.com/office/powerpoint/2010/main" val="93626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dirty="0"/>
              <a:t>Gallbladder,</a:t>
            </a:r>
            <a:r>
              <a:rPr lang="ru-RU" sz="1200" dirty="0"/>
              <a:t> </a:t>
            </a:r>
            <a:r>
              <a:rPr lang="en-US" sz="1200" dirty="0"/>
              <a:t>cystic</a:t>
            </a:r>
            <a:r>
              <a:rPr lang="en-US" sz="1200" baseline="0" dirty="0"/>
              <a:t> duct,</a:t>
            </a:r>
            <a:r>
              <a:rPr lang="en-US" sz="1200" dirty="0"/>
              <a:t> Right hepatic duct, left hepatic duct,</a:t>
            </a:r>
            <a:r>
              <a:rPr lang="ru-RU" sz="1200" dirty="0"/>
              <a:t> </a:t>
            </a:r>
            <a:r>
              <a:rPr lang="en-US" altLang="ru-RU" sz="1200" dirty="0">
                <a:effectLst/>
                <a:latin typeface="Arial" charset="0"/>
              </a:rPr>
              <a:t>common hepatic duct</a:t>
            </a:r>
            <a:r>
              <a:rPr lang="ru-RU" altLang="ru-RU" sz="1200" dirty="0">
                <a:effectLst/>
                <a:latin typeface="Arial" charset="0"/>
              </a:rPr>
              <a:t>,</a:t>
            </a:r>
            <a:r>
              <a:rPr lang="en-US" sz="1200" dirty="0"/>
              <a:t> pancreatic duct, common bile duct</a:t>
            </a:r>
          </a:p>
          <a:p>
            <a:endParaRPr lang="ru-RU" sz="1050" dirty="0"/>
          </a:p>
          <a:p>
            <a:endParaRPr lang="ru-RU" dirty="0"/>
          </a:p>
        </p:txBody>
      </p:sp>
      <p:sp>
        <p:nvSpPr>
          <p:cNvPr id="4" name="Номер слайда 3"/>
          <p:cNvSpPr>
            <a:spLocks noGrp="1"/>
          </p:cNvSpPr>
          <p:nvPr>
            <p:ph type="sldNum" sz="quarter" idx="10"/>
          </p:nvPr>
        </p:nvSpPr>
        <p:spPr/>
        <p:txBody>
          <a:bodyPr/>
          <a:lstStyle/>
          <a:p>
            <a:fld id="{72A6FD7A-9B70-464E-82B2-4C0CEFE0BD8F}" type="slidenum">
              <a:rPr lang="ru-RU" smtClean="0"/>
              <a:t>6</a:t>
            </a:fld>
            <a:endParaRPr lang="ru-RU"/>
          </a:p>
        </p:txBody>
      </p:sp>
    </p:spTree>
    <p:extLst>
      <p:ext uri="{BB962C8B-B14F-4D97-AF65-F5344CB8AC3E}">
        <p14:creationId xmlns:p14="http://schemas.microsoft.com/office/powerpoint/2010/main" val="2889065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dirty="0"/>
              <a:t>Механическая желтуха может быть </a:t>
            </a:r>
            <a:r>
              <a:rPr lang="ru-RU" sz="1400" dirty="0" err="1"/>
              <a:t>подпеченочной</a:t>
            </a:r>
            <a:r>
              <a:rPr lang="ru-RU" sz="1400" dirty="0"/>
              <a:t>, если препятствие локализуется во внепеченочных желчных ходах, и внутрипеченочной, если сдавлены расположенные в паренхиме печени магистральные желчные протоки. </a:t>
            </a:r>
          </a:p>
        </p:txBody>
      </p:sp>
      <p:sp>
        <p:nvSpPr>
          <p:cNvPr id="4" name="Номер слайда 3"/>
          <p:cNvSpPr>
            <a:spLocks noGrp="1"/>
          </p:cNvSpPr>
          <p:nvPr>
            <p:ph type="sldNum" sz="quarter" idx="10"/>
          </p:nvPr>
        </p:nvSpPr>
        <p:spPr/>
        <p:txBody>
          <a:bodyPr/>
          <a:lstStyle/>
          <a:p>
            <a:pPr>
              <a:defRPr/>
            </a:pPr>
            <a:fld id="{E5EA9988-4234-4FFD-AE57-AEBA1D2F2989}" type="slidenum">
              <a:rPr lang="ru-RU" altLang="ru-RU" smtClean="0"/>
              <a:pPr>
                <a:defRPr/>
              </a:pPr>
              <a:t>9</a:t>
            </a:fld>
            <a:endParaRPr lang="ru-RU" altLang="ru-RU"/>
          </a:p>
        </p:txBody>
      </p:sp>
    </p:spTree>
    <p:extLst>
      <p:ext uri="{BB962C8B-B14F-4D97-AF65-F5344CB8AC3E}">
        <p14:creationId xmlns:p14="http://schemas.microsoft.com/office/powerpoint/2010/main" val="520837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При разрушении эритроцитов гемоглобин расщепляется на глобин, железосодержащий </a:t>
            </a:r>
            <a:r>
              <a:rPr lang="ru-RU" dirty="0" err="1"/>
              <a:t>гемосидерин</a:t>
            </a:r>
            <a:r>
              <a:rPr lang="ru-RU" dirty="0"/>
              <a:t> и не содержащий железа </a:t>
            </a:r>
            <a:r>
              <a:rPr lang="ru-RU" dirty="0" err="1"/>
              <a:t>гематоидин</a:t>
            </a:r>
            <a:r>
              <a:rPr lang="ru-RU" sz="800" dirty="0"/>
              <a:t>. </a:t>
            </a:r>
            <a:r>
              <a:rPr lang="ru-RU" dirty="0" err="1"/>
              <a:t>Гематоидин</a:t>
            </a:r>
            <a:r>
              <a:rPr lang="ru-RU" dirty="0"/>
              <a:t> превращается через стадию биливердина в билирубин.</a:t>
            </a:r>
          </a:p>
          <a:p>
            <a:r>
              <a:rPr lang="ru-RU" dirty="0"/>
              <a:t>Образующийся билирубин поступает в кровь. Так как он не растворим в воде при физиологическом </a:t>
            </a:r>
            <a:r>
              <a:rPr lang="ru-RU" dirty="0" err="1"/>
              <a:t>pH</a:t>
            </a:r>
            <a:r>
              <a:rPr lang="ru-RU" dirty="0"/>
              <a:t> крови, то для транспортировки в крови он связывается с носителем — главным образом, альбумином.</a:t>
            </a:r>
          </a:p>
          <a:p>
            <a:r>
              <a:rPr lang="ru-RU" dirty="0"/>
              <a:t>Печень выполняет три важнейшие функции в обмене билирубина: захват из крови </a:t>
            </a:r>
            <a:r>
              <a:rPr lang="ru-RU" dirty="0" err="1"/>
              <a:t>гепатоцитами</a:t>
            </a:r>
            <a:r>
              <a:rPr lang="ru-RU" dirty="0"/>
              <a:t>, связывание билирубина с </a:t>
            </a:r>
            <a:r>
              <a:rPr lang="ru-RU" dirty="0" err="1"/>
              <a:t>глюкуроновой</a:t>
            </a:r>
            <a:r>
              <a:rPr lang="ru-RU" dirty="0"/>
              <a:t> кислотой и выделение связанного (конъюгированного) билирубина из </a:t>
            </a:r>
            <a:r>
              <a:rPr lang="ru-RU" dirty="0" err="1"/>
              <a:t>гепатоцитов</a:t>
            </a:r>
            <a:r>
              <a:rPr lang="ru-RU" dirty="0"/>
              <a:t> в желчные капилляры.</a:t>
            </a:r>
          </a:p>
          <a:p>
            <a:r>
              <a:rPr lang="ru-RU" sz="800" dirty="0"/>
              <a:t>Билирубин поступает в кишечник и под действием бактериальных </a:t>
            </a:r>
            <a:r>
              <a:rPr lang="ru-RU" sz="800" dirty="0" err="1"/>
              <a:t>дегидрогеназ</a:t>
            </a:r>
            <a:r>
              <a:rPr lang="ru-RU" sz="800" dirty="0"/>
              <a:t> превращается в </a:t>
            </a:r>
            <a:r>
              <a:rPr lang="ru-RU" sz="800" dirty="0" err="1"/>
              <a:t>мезобилиноген</a:t>
            </a:r>
            <a:r>
              <a:rPr lang="ru-RU" sz="800" dirty="0"/>
              <a:t> и </a:t>
            </a:r>
            <a:r>
              <a:rPr lang="ru-RU" sz="800" dirty="0" err="1"/>
              <a:t>уробилиногеновые</a:t>
            </a:r>
            <a:r>
              <a:rPr lang="ru-RU" sz="800" dirty="0"/>
              <a:t> тель</a:t>
            </a:r>
            <a:r>
              <a:rPr lang="ru-RU" dirty="0"/>
              <a:t>ца: </a:t>
            </a:r>
            <a:r>
              <a:rPr lang="ru-RU" dirty="0" err="1"/>
              <a:t>уробилиноген</a:t>
            </a:r>
            <a:r>
              <a:rPr lang="ru-RU" dirty="0"/>
              <a:t> и </a:t>
            </a:r>
            <a:r>
              <a:rPr lang="ru-RU" dirty="0" err="1"/>
              <a:t>стеркобилиноген</a:t>
            </a:r>
            <a:r>
              <a:rPr lang="ru-RU" dirty="0"/>
              <a:t>. Основное количество </a:t>
            </a:r>
            <a:r>
              <a:rPr lang="ru-RU" dirty="0" err="1"/>
              <a:t>уробилиногена</a:t>
            </a:r>
            <a:r>
              <a:rPr lang="ru-RU" dirty="0"/>
              <a:t> из кишечника выделяется с калом в виде </a:t>
            </a:r>
            <a:r>
              <a:rPr lang="ru-RU" dirty="0" err="1"/>
              <a:t>стеркобилиногена</a:t>
            </a:r>
            <a:r>
              <a:rPr lang="ru-RU" dirty="0"/>
              <a:t> (60–80 мг в сутки), на воздухе превращающегося в </a:t>
            </a:r>
            <a:r>
              <a:rPr lang="ru-RU" dirty="0" err="1"/>
              <a:t>стеркобилин</a:t>
            </a:r>
            <a:r>
              <a:rPr lang="ru-RU" dirty="0"/>
              <a:t>, что окрашивает кал в коричневый цвет. Часть </a:t>
            </a:r>
            <a:r>
              <a:rPr lang="ru-RU" dirty="0" err="1"/>
              <a:t>уробилиногена</a:t>
            </a:r>
            <a:r>
              <a:rPr lang="ru-RU" dirty="0"/>
              <a:t> всасывается через стенку кишечника и попадает в воротную вену, затем в печень, где расщепляется. Здоровая печень полностью расщепляет уробилин, поэтому в норме в моче он не определяется.</a:t>
            </a:r>
          </a:p>
          <a:p>
            <a:r>
              <a:rPr lang="ru-RU" dirty="0"/>
              <a:t>Часть </a:t>
            </a:r>
            <a:r>
              <a:rPr lang="ru-RU" dirty="0" err="1"/>
              <a:t>стеркобилиногена</a:t>
            </a:r>
            <a:r>
              <a:rPr lang="ru-RU" dirty="0"/>
              <a:t> через систему геморроидальных вен попадает в общий кровоток и выводится почками (около 4 мг в сутки), придавая моче нормальный соломенно-желтый цвет.</a:t>
            </a:r>
          </a:p>
        </p:txBody>
      </p:sp>
      <p:sp>
        <p:nvSpPr>
          <p:cNvPr id="4" name="Номер слайда 3"/>
          <p:cNvSpPr>
            <a:spLocks noGrp="1"/>
          </p:cNvSpPr>
          <p:nvPr>
            <p:ph type="sldNum" sz="quarter" idx="10"/>
          </p:nvPr>
        </p:nvSpPr>
        <p:spPr/>
        <p:txBody>
          <a:bodyPr/>
          <a:lstStyle/>
          <a:p>
            <a:pPr>
              <a:defRPr/>
            </a:pPr>
            <a:fld id="{E5EA9988-4234-4FFD-AE57-AEBA1D2F2989}" type="slidenum">
              <a:rPr lang="ru-RU" altLang="ru-RU" smtClean="0"/>
              <a:pPr>
                <a:defRPr/>
              </a:pPr>
              <a:t>19</a:t>
            </a:fld>
            <a:endParaRPr lang="ru-RU" altLang="ru-RU"/>
          </a:p>
        </p:txBody>
      </p:sp>
    </p:spTree>
    <p:extLst>
      <p:ext uri="{BB962C8B-B14F-4D97-AF65-F5344CB8AC3E}">
        <p14:creationId xmlns:p14="http://schemas.microsoft.com/office/powerpoint/2010/main" val="893348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kern="1200" dirty="0">
                <a:solidFill>
                  <a:schemeClr val="tx1"/>
                </a:solidFill>
                <a:effectLst/>
                <a:latin typeface="Arial" charset="0"/>
                <a:ea typeface="+mn-ea"/>
                <a:cs typeface="Arial" charset="0"/>
              </a:rPr>
              <a:t>Следует четко различать желтуху и </a:t>
            </a:r>
            <a:r>
              <a:rPr lang="ru-RU" sz="1200" kern="1200" dirty="0" err="1">
                <a:solidFill>
                  <a:schemeClr val="tx1"/>
                </a:solidFill>
                <a:effectLst/>
                <a:latin typeface="Arial" charset="0"/>
                <a:ea typeface="+mn-ea"/>
                <a:cs typeface="Arial" charset="0"/>
              </a:rPr>
              <a:t>холестаз</a:t>
            </a:r>
            <a:r>
              <a:rPr lang="ru-RU" sz="1200" kern="1200" dirty="0">
                <a:solidFill>
                  <a:schemeClr val="tx1"/>
                </a:solidFill>
                <a:effectLst/>
                <a:latin typeface="Arial" charset="0"/>
                <a:ea typeface="+mn-ea"/>
                <a:cs typeface="Arial"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sz="1200" kern="1200" dirty="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kern="1200" dirty="0">
                <a:solidFill>
                  <a:schemeClr val="tx1"/>
                </a:solidFill>
                <a:effectLst/>
                <a:latin typeface="Arial" charset="0"/>
                <a:ea typeface="+mn-ea"/>
                <a:cs typeface="Arial" charset="0"/>
              </a:rPr>
              <a:t>Механическая желтуха, нарушая от­ток желчи и вызывая </a:t>
            </a:r>
            <a:r>
              <a:rPr lang="ru-RU" sz="1200" kern="1200" dirty="0" err="1">
                <a:solidFill>
                  <a:schemeClr val="tx1"/>
                </a:solidFill>
                <a:effectLst/>
                <a:latin typeface="Arial" charset="0"/>
                <a:ea typeface="+mn-ea"/>
                <a:cs typeface="Arial" charset="0"/>
              </a:rPr>
              <a:t>регургитацию</a:t>
            </a:r>
            <a:r>
              <a:rPr lang="ru-RU" sz="1200" kern="1200" dirty="0">
                <a:solidFill>
                  <a:schemeClr val="tx1"/>
                </a:solidFill>
                <a:effectLst/>
                <a:latin typeface="Arial" charset="0"/>
                <a:ea typeface="+mn-ea"/>
                <a:cs typeface="Arial" charset="0"/>
              </a:rPr>
              <a:t> всех ее компонентов в кровь, всегда сопровождается </a:t>
            </a:r>
            <a:r>
              <a:rPr lang="ru-RU" sz="1200" kern="1200" dirty="0" err="1">
                <a:solidFill>
                  <a:schemeClr val="tx1"/>
                </a:solidFill>
                <a:effectLst/>
                <a:latin typeface="Arial" charset="0"/>
                <a:ea typeface="+mn-ea"/>
                <a:cs typeface="Arial" charset="0"/>
              </a:rPr>
              <a:t>холестазом</a:t>
            </a:r>
            <a:r>
              <a:rPr lang="ru-RU" sz="1200" kern="1200" dirty="0">
                <a:solidFill>
                  <a:schemeClr val="tx1"/>
                </a:solidFill>
                <a:effectLst/>
                <a:latin typeface="Arial" charset="0"/>
                <a:ea typeface="+mn-ea"/>
                <a:cs typeface="Arial"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sz="1200" kern="1200" dirty="0">
              <a:solidFill>
                <a:schemeClr val="tx1"/>
              </a:solidFill>
              <a:effectLst/>
              <a:latin typeface="Arial" charset="0"/>
              <a:ea typeface="+mn-ea"/>
              <a:cs typeface="Arial" charset="0"/>
            </a:endParaRPr>
          </a:p>
          <a:p>
            <a:r>
              <a:rPr lang="ru-RU" dirty="0"/>
              <a:t>В отличие от желтухи </a:t>
            </a:r>
            <a:r>
              <a:rPr lang="ru-RU" dirty="0" err="1"/>
              <a:t>холестазом</a:t>
            </a:r>
            <a:r>
              <a:rPr lang="ru-RU" dirty="0"/>
              <a:t> является такое патологическое состояние, при котором происходит нарушение выделения не только билирубина, но и всех остальных составных частей желчи — желчных кислот, холестерина и фосфолипидов. </a:t>
            </a:r>
          </a:p>
        </p:txBody>
      </p:sp>
      <p:sp>
        <p:nvSpPr>
          <p:cNvPr id="4" name="Номер слайда 3"/>
          <p:cNvSpPr>
            <a:spLocks noGrp="1"/>
          </p:cNvSpPr>
          <p:nvPr>
            <p:ph type="sldNum" sz="quarter" idx="10"/>
          </p:nvPr>
        </p:nvSpPr>
        <p:spPr/>
        <p:txBody>
          <a:bodyPr/>
          <a:lstStyle/>
          <a:p>
            <a:pPr>
              <a:defRPr/>
            </a:pPr>
            <a:fld id="{E5EA9988-4234-4FFD-AE57-AEBA1D2F2989}" type="slidenum">
              <a:rPr lang="ru-RU" altLang="ru-RU" smtClean="0"/>
              <a:pPr>
                <a:defRPr/>
              </a:pPr>
              <a:t>21</a:t>
            </a:fld>
            <a:endParaRPr lang="ru-RU" altLang="ru-RU"/>
          </a:p>
        </p:txBody>
      </p:sp>
    </p:spTree>
    <p:extLst>
      <p:ext uri="{BB962C8B-B14F-4D97-AF65-F5344CB8AC3E}">
        <p14:creationId xmlns:p14="http://schemas.microsoft.com/office/powerpoint/2010/main" val="2623200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kern="1200" dirty="0">
                <a:solidFill>
                  <a:schemeClr val="tx1"/>
                </a:solidFill>
                <a:effectLst/>
                <a:latin typeface="Arial" charset="0"/>
                <a:ea typeface="+mn-ea"/>
                <a:cs typeface="Arial" charset="0"/>
              </a:rPr>
              <a:t>наибольшее значение в нарушении функции </a:t>
            </a:r>
            <a:r>
              <a:rPr lang="ru-RU" sz="1800" kern="1200" dirty="0" err="1">
                <a:solidFill>
                  <a:schemeClr val="tx1"/>
                </a:solidFill>
                <a:effectLst/>
                <a:latin typeface="Arial" charset="0"/>
                <a:ea typeface="+mn-ea"/>
                <a:cs typeface="Arial" charset="0"/>
              </a:rPr>
              <a:t>гепатоцита</a:t>
            </a:r>
            <a:r>
              <a:rPr lang="ru-RU" sz="1800" kern="1200" dirty="0">
                <a:solidFill>
                  <a:schemeClr val="tx1"/>
                </a:solidFill>
                <a:effectLst/>
                <a:latin typeface="Arial" charset="0"/>
                <a:ea typeface="+mn-ea"/>
                <a:cs typeface="Arial" charset="0"/>
              </a:rPr>
              <a:t> при </a:t>
            </a:r>
            <a:r>
              <a:rPr lang="ru-RU" sz="1800" kern="1200" dirty="0" err="1">
                <a:solidFill>
                  <a:schemeClr val="tx1"/>
                </a:solidFill>
                <a:effectLst/>
                <a:latin typeface="Arial" charset="0"/>
                <a:ea typeface="+mn-ea"/>
                <a:cs typeface="Arial" charset="0"/>
              </a:rPr>
              <a:t>холестазе</a:t>
            </a:r>
            <a:r>
              <a:rPr lang="ru-RU" sz="1800" kern="1200" dirty="0">
                <a:solidFill>
                  <a:schemeClr val="tx1"/>
                </a:solidFill>
                <a:effectLst/>
                <a:latin typeface="Arial" charset="0"/>
                <a:ea typeface="+mn-ea"/>
                <a:cs typeface="Arial" charset="0"/>
              </a:rPr>
              <a:t> имеет накопление в нем билирубина и желч­ных кислот. Билирубин в концентрациях, типичных для </a:t>
            </a:r>
            <a:r>
              <a:rPr lang="ru-RU" sz="1800" kern="1200" dirty="0" err="1">
                <a:solidFill>
                  <a:schemeClr val="tx1"/>
                </a:solidFill>
                <a:effectLst/>
                <a:latin typeface="Arial" charset="0"/>
                <a:ea typeface="+mn-ea"/>
                <a:cs typeface="Arial" charset="0"/>
              </a:rPr>
              <a:t>холе­стаза</a:t>
            </a:r>
            <a:r>
              <a:rPr lang="ru-RU" sz="1800" kern="1200" dirty="0">
                <a:solidFill>
                  <a:schemeClr val="tx1"/>
                </a:solidFill>
                <a:effectLst/>
                <a:latin typeface="Arial" charset="0"/>
                <a:ea typeface="+mn-ea"/>
                <a:cs typeface="Arial" charset="0"/>
              </a:rPr>
              <a:t>, снижает потребление кислорода </a:t>
            </a:r>
            <a:r>
              <a:rPr lang="ru-RU" sz="1800" kern="1200" dirty="0" err="1">
                <a:solidFill>
                  <a:schemeClr val="tx1"/>
                </a:solidFill>
                <a:effectLst/>
                <a:latin typeface="Arial" charset="0"/>
                <a:ea typeface="+mn-ea"/>
                <a:cs typeface="Arial" charset="0"/>
              </a:rPr>
              <a:t>гепатоцитом</a:t>
            </a:r>
            <a:r>
              <a:rPr lang="ru-RU" sz="1800" kern="1200" dirty="0">
                <a:solidFill>
                  <a:schemeClr val="tx1"/>
                </a:solidFill>
                <a:effectLst/>
                <a:latin typeface="Arial" charset="0"/>
                <a:ea typeface="+mn-ea"/>
                <a:cs typeface="Arial" charset="0"/>
              </a:rPr>
              <a:t> и разобща­ет окислительное </a:t>
            </a:r>
            <a:r>
              <a:rPr lang="ru-RU" sz="1800" kern="1200" dirty="0" err="1">
                <a:solidFill>
                  <a:schemeClr val="tx1"/>
                </a:solidFill>
                <a:effectLst/>
                <a:latin typeface="Arial" charset="0"/>
                <a:ea typeface="+mn-ea"/>
                <a:cs typeface="Arial" charset="0"/>
              </a:rPr>
              <a:t>фосфорилирование</a:t>
            </a:r>
            <a:r>
              <a:rPr lang="ru-RU" sz="1800" kern="1200" dirty="0">
                <a:solidFill>
                  <a:schemeClr val="tx1"/>
                </a:solidFill>
                <a:effectLst/>
                <a:latin typeface="Arial" charset="0"/>
                <a:ea typeface="+mn-ea"/>
                <a:cs typeface="Arial" charset="0"/>
              </a:rPr>
              <a:t>. Однако наибольшее значение для функции </a:t>
            </a:r>
            <a:r>
              <a:rPr lang="ru-RU" sz="1800" kern="1200" dirty="0" err="1">
                <a:solidFill>
                  <a:schemeClr val="tx1"/>
                </a:solidFill>
                <a:effectLst/>
                <a:latin typeface="Arial" charset="0"/>
                <a:ea typeface="+mn-ea"/>
                <a:cs typeface="Arial" charset="0"/>
              </a:rPr>
              <a:t>гепатоцита</a:t>
            </a:r>
            <a:r>
              <a:rPr lang="ru-RU" sz="1800" kern="1200" dirty="0">
                <a:solidFill>
                  <a:schemeClr val="tx1"/>
                </a:solidFill>
                <a:effectLst/>
                <a:latin typeface="Arial" charset="0"/>
                <a:ea typeface="+mn-ea"/>
                <a:cs typeface="Arial" charset="0"/>
              </a:rPr>
              <a:t> имеет задержка и накопление в нем желчных кислот.</a:t>
            </a:r>
            <a:endParaRPr lang="ru-RU" sz="1200" kern="1200" dirty="0">
              <a:solidFill>
                <a:schemeClr val="tx1"/>
              </a:solidFill>
              <a:effectLst/>
              <a:latin typeface="Arial" charset="0"/>
              <a:ea typeface="+mn-ea"/>
              <a:cs typeface="Arial" charset="0"/>
            </a:endParaRPr>
          </a:p>
          <a:p>
            <a:r>
              <a:rPr lang="ru-RU" sz="1200" kern="1200" dirty="0">
                <a:solidFill>
                  <a:schemeClr val="tx1"/>
                </a:solidFill>
                <a:effectLst/>
                <a:latin typeface="Arial" charset="0"/>
                <a:ea typeface="+mn-ea"/>
                <a:cs typeface="Arial" charset="0"/>
              </a:rPr>
              <a:t>Желчные кислоты при значительной концентрации обнаруживают </a:t>
            </a:r>
            <a:r>
              <a:rPr lang="ru-RU" sz="1200" kern="1200" dirty="0" err="1">
                <a:solidFill>
                  <a:schemeClr val="tx1"/>
                </a:solidFill>
                <a:effectLst/>
                <a:latin typeface="Arial" charset="0"/>
                <a:ea typeface="+mn-ea"/>
                <a:cs typeface="Arial" charset="0"/>
              </a:rPr>
              <a:t>детергентное</a:t>
            </a:r>
            <a:r>
              <a:rPr lang="ru-RU" sz="1200" kern="1200" dirty="0">
                <a:solidFill>
                  <a:schemeClr val="tx1"/>
                </a:solidFill>
                <a:effectLst/>
                <a:latin typeface="Arial" charset="0"/>
                <a:ea typeface="+mn-ea"/>
                <a:cs typeface="Arial" charset="0"/>
              </a:rPr>
              <a:t> действие на мик­росомы, выраженное тем сильнее, чем концентрация их больше. </a:t>
            </a:r>
          </a:p>
          <a:p>
            <a:endParaRPr lang="ru-RU" dirty="0"/>
          </a:p>
        </p:txBody>
      </p:sp>
      <p:sp>
        <p:nvSpPr>
          <p:cNvPr id="4" name="Номер слайда 3"/>
          <p:cNvSpPr>
            <a:spLocks noGrp="1"/>
          </p:cNvSpPr>
          <p:nvPr>
            <p:ph type="sldNum" sz="quarter" idx="10"/>
          </p:nvPr>
        </p:nvSpPr>
        <p:spPr/>
        <p:txBody>
          <a:bodyPr/>
          <a:lstStyle/>
          <a:p>
            <a:pPr>
              <a:defRPr/>
            </a:pPr>
            <a:fld id="{E5EA9988-4234-4FFD-AE57-AEBA1D2F2989}" type="slidenum">
              <a:rPr lang="ru-RU" altLang="ru-RU" smtClean="0"/>
              <a:pPr>
                <a:defRPr/>
              </a:pPr>
              <a:t>22</a:t>
            </a:fld>
            <a:endParaRPr lang="ru-RU" altLang="ru-RU"/>
          </a:p>
        </p:txBody>
      </p:sp>
    </p:spTree>
    <p:extLst>
      <p:ext uri="{BB962C8B-B14F-4D97-AF65-F5344CB8AC3E}">
        <p14:creationId xmlns:p14="http://schemas.microsoft.com/office/powerpoint/2010/main" val="393605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Arial" charset="0"/>
                <a:ea typeface="+mn-ea"/>
                <a:cs typeface="Arial" charset="0"/>
              </a:rPr>
              <a:t>Значительно быстрее уменьшается содержание белков, имеющих короткий период полураспада. К ним в первую оче­редь относятся витамин-К-зависимые факторы свертывания крови (</a:t>
            </a:r>
            <a:r>
              <a:rPr lang="en-US" sz="1200" kern="1200" dirty="0">
                <a:solidFill>
                  <a:schemeClr val="tx1"/>
                </a:solidFill>
                <a:effectLst/>
                <a:latin typeface="Arial" charset="0"/>
                <a:ea typeface="+mn-ea"/>
                <a:cs typeface="Arial" charset="0"/>
              </a:rPr>
              <a:t>II</a:t>
            </a:r>
            <a:r>
              <a:rPr lang="ru-RU" sz="1200" kern="120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VII</a:t>
            </a:r>
            <a:r>
              <a:rPr lang="ru-RU" sz="1200" kern="120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IX</a:t>
            </a:r>
            <a:r>
              <a:rPr lang="ru-RU" sz="1200" kern="120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X</a:t>
            </a:r>
            <a:r>
              <a:rPr lang="ru-RU" sz="1200" kern="1200" dirty="0">
                <a:solidFill>
                  <a:schemeClr val="tx1"/>
                </a:solidFill>
                <a:effectLst/>
                <a:latin typeface="Arial" charset="0"/>
                <a:ea typeface="+mn-ea"/>
                <a:cs typeface="Arial" charset="0"/>
              </a:rPr>
              <a:t>). Это зависит не только от постепенного снижения функции печени, но и от развивающегося в орга­низме дефицита витамина К, поскольку из-за отсутствия жел­чи в кишечнике нарушено всасывание жиров и жирораствори­мых витаминов. </a:t>
            </a:r>
          </a:p>
          <a:p>
            <a:r>
              <a:rPr lang="ru-RU" sz="1200" kern="1200" dirty="0">
                <a:solidFill>
                  <a:schemeClr val="tx1"/>
                </a:solidFill>
                <a:effectLst/>
                <a:latin typeface="Arial" charset="0"/>
                <a:ea typeface="+mn-ea"/>
                <a:cs typeface="Arial" charset="0"/>
              </a:rPr>
              <a:t>При  механической желтухе полное или частичное отсутствие желчи приводит к нарушению всасывания жирорастворимых витаминов, и в организме возникает дефи­цит витамина К. Это ведет к нарушению синтеза витамин-К-зависимых факторов свертывания крови—протромбина, </a:t>
            </a:r>
            <a:r>
              <a:rPr lang="ru-RU" sz="1200" kern="1200" dirty="0" err="1">
                <a:solidFill>
                  <a:schemeClr val="tx1"/>
                </a:solidFill>
                <a:effectLst/>
                <a:latin typeface="Arial" charset="0"/>
                <a:ea typeface="+mn-ea"/>
                <a:cs typeface="Arial" charset="0"/>
              </a:rPr>
              <a:t>проконвертина</a:t>
            </a:r>
            <a:r>
              <a:rPr lang="ru-RU" sz="1200" kern="1200" dirty="0">
                <a:solidFill>
                  <a:schemeClr val="tx1"/>
                </a:solidFill>
                <a:effectLst/>
                <a:latin typeface="Arial" charset="0"/>
                <a:ea typeface="+mn-ea"/>
                <a:cs typeface="Arial" charset="0"/>
              </a:rPr>
              <a:t>, факторов </a:t>
            </a:r>
            <a:r>
              <a:rPr lang="en-US" sz="1200" kern="1200" dirty="0">
                <a:solidFill>
                  <a:schemeClr val="tx1"/>
                </a:solidFill>
                <a:effectLst/>
                <a:latin typeface="Arial" charset="0"/>
                <a:ea typeface="+mn-ea"/>
                <a:cs typeface="Arial" charset="0"/>
              </a:rPr>
              <a:t>IX</a:t>
            </a:r>
            <a:r>
              <a:rPr lang="ru-RU" sz="1200" kern="1200" dirty="0">
                <a:solidFill>
                  <a:schemeClr val="tx1"/>
                </a:solidFill>
                <a:effectLst/>
                <a:latin typeface="Arial" charset="0"/>
                <a:ea typeface="+mn-ea"/>
                <a:cs typeface="Arial" charset="0"/>
              </a:rPr>
              <a:t> и </a:t>
            </a:r>
            <a:r>
              <a:rPr lang="en-US" sz="1200" kern="1200" dirty="0">
                <a:solidFill>
                  <a:schemeClr val="tx1"/>
                </a:solidFill>
                <a:effectLst/>
                <a:latin typeface="Arial" charset="0"/>
                <a:ea typeface="+mn-ea"/>
                <a:cs typeface="Arial" charset="0"/>
              </a:rPr>
              <a:t>X</a:t>
            </a:r>
            <a:r>
              <a:rPr lang="ru-RU" sz="1200" kern="1200" dirty="0">
                <a:solidFill>
                  <a:schemeClr val="tx1"/>
                </a:solidFill>
                <a:effectLst/>
                <a:latin typeface="Arial" charset="0"/>
                <a:ea typeface="+mn-ea"/>
                <a:cs typeface="Arial" charset="0"/>
              </a:rPr>
              <a:t>. Возникает выраженная </a:t>
            </a:r>
            <a:r>
              <a:rPr lang="ru-RU" sz="1200" kern="1200" dirty="0" err="1">
                <a:solidFill>
                  <a:schemeClr val="tx1"/>
                </a:solidFill>
                <a:effectLst/>
                <a:latin typeface="Arial" charset="0"/>
                <a:ea typeface="+mn-ea"/>
                <a:cs typeface="Arial" charset="0"/>
              </a:rPr>
              <a:t>гипокоагуляция</a:t>
            </a:r>
            <a:r>
              <a:rPr lang="ru-RU" sz="1200" kern="1200" dirty="0">
                <a:solidFill>
                  <a:schemeClr val="tx1"/>
                </a:solidFill>
                <a:effectLst/>
                <a:latin typeface="Arial" charset="0"/>
                <a:ea typeface="+mn-ea"/>
                <a:cs typeface="Arial" charset="0"/>
              </a:rPr>
              <a:t>, приводящая к повышенной   кровоточивости. </a:t>
            </a:r>
          </a:p>
          <a:p>
            <a:endParaRPr lang="ru-RU" dirty="0"/>
          </a:p>
        </p:txBody>
      </p:sp>
      <p:sp>
        <p:nvSpPr>
          <p:cNvPr id="4" name="Номер слайда 3"/>
          <p:cNvSpPr>
            <a:spLocks noGrp="1"/>
          </p:cNvSpPr>
          <p:nvPr>
            <p:ph type="sldNum" sz="quarter" idx="10"/>
          </p:nvPr>
        </p:nvSpPr>
        <p:spPr/>
        <p:txBody>
          <a:bodyPr/>
          <a:lstStyle/>
          <a:p>
            <a:pPr>
              <a:defRPr/>
            </a:pPr>
            <a:fld id="{E5EA9988-4234-4FFD-AE57-AEBA1D2F2989}" type="slidenum">
              <a:rPr lang="ru-RU" altLang="ru-RU" smtClean="0"/>
              <a:pPr>
                <a:defRPr/>
              </a:pPr>
              <a:t>23</a:t>
            </a:fld>
            <a:endParaRPr lang="ru-RU" altLang="ru-RU"/>
          </a:p>
        </p:txBody>
      </p:sp>
    </p:spTree>
    <p:extLst>
      <p:ext uri="{BB962C8B-B14F-4D97-AF65-F5344CB8AC3E}">
        <p14:creationId xmlns:p14="http://schemas.microsoft.com/office/powerpoint/2010/main" val="1394387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i="0" kern="1200" dirty="0">
                <a:solidFill>
                  <a:schemeClr val="tx1"/>
                </a:solidFill>
                <a:effectLst/>
                <a:latin typeface="Arial" charset="0"/>
                <a:ea typeface="+mn-ea"/>
                <a:cs typeface="Arial" charset="0"/>
              </a:rPr>
              <a:t>со стороны сердечно-сосудистой системы: брадикардию, снижение артериального давления, которое объясняется действием желчных кислот на рецепторы</a:t>
            </a:r>
            <a:br>
              <a:rPr lang="ru-RU" sz="1200" i="0" kern="1200" dirty="0">
                <a:solidFill>
                  <a:schemeClr val="tx1"/>
                </a:solidFill>
                <a:effectLst/>
                <a:latin typeface="Arial" charset="0"/>
                <a:ea typeface="+mn-ea"/>
                <a:cs typeface="Arial" charset="0"/>
              </a:rPr>
            </a:br>
            <a:r>
              <a:rPr lang="ru-RU" sz="1200" i="0" kern="1200" dirty="0">
                <a:solidFill>
                  <a:schemeClr val="tx1"/>
                </a:solidFill>
                <a:effectLst/>
                <a:latin typeface="Arial" charset="0"/>
                <a:ea typeface="+mn-ea"/>
                <a:cs typeface="Arial" charset="0"/>
              </a:rPr>
              <a:t>и центр блуждающего нерва, синусно-предсердный узел и кровеносные сосуды;</a:t>
            </a:r>
            <a:br>
              <a:rPr lang="ru-RU" sz="1200" i="0" kern="1200" dirty="0">
                <a:solidFill>
                  <a:schemeClr val="tx1"/>
                </a:solidFill>
                <a:effectLst/>
                <a:latin typeface="Arial" charset="0"/>
                <a:ea typeface="+mn-ea"/>
                <a:cs typeface="Arial" charset="0"/>
              </a:rPr>
            </a:br>
            <a:r>
              <a:rPr lang="ru-RU" sz="1200" i="0" kern="1200" dirty="0">
                <a:solidFill>
                  <a:schemeClr val="tx1"/>
                </a:solidFill>
                <a:effectLst/>
                <a:latin typeface="Arial" charset="0"/>
                <a:ea typeface="+mn-ea"/>
                <a:cs typeface="Arial" charset="0"/>
              </a:rPr>
              <a:t>геморрагии в результате нарушения целостности сосудистых стенок;</a:t>
            </a:r>
            <a:br>
              <a:rPr lang="ru-RU" sz="1200" i="0" kern="1200" dirty="0">
                <a:solidFill>
                  <a:schemeClr val="tx1"/>
                </a:solidFill>
                <a:effectLst/>
                <a:latin typeface="Arial" charset="0"/>
                <a:ea typeface="+mn-ea"/>
                <a:cs typeface="Arial" charset="0"/>
              </a:rPr>
            </a:br>
            <a:r>
              <a:rPr lang="ru-RU" sz="1200" i="0" kern="1200" dirty="0">
                <a:solidFill>
                  <a:schemeClr val="tx1"/>
                </a:solidFill>
                <a:effectLst/>
                <a:latin typeface="Arial" charset="0"/>
                <a:ea typeface="+mn-ea"/>
                <a:cs typeface="Arial" charset="0"/>
              </a:rPr>
              <a:t>• со стороны ЦНС: общую </a:t>
            </a:r>
            <a:r>
              <a:rPr lang="ru-RU" sz="1200" i="0" kern="1200" dirty="0" err="1">
                <a:solidFill>
                  <a:schemeClr val="tx1"/>
                </a:solidFill>
                <a:effectLst/>
                <a:latin typeface="Arial" charset="0"/>
                <a:ea typeface="+mn-ea"/>
                <a:cs typeface="Arial" charset="0"/>
              </a:rPr>
              <a:t>астенизацию</a:t>
            </a:r>
            <a:r>
              <a:rPr lang="ru-RU" sz="1200" i="0" kern="1200" dirty="0">
                <a:solidFill>
                  <a:schemeClr val="tx1"/>
                </a:solidFill>
                <a:effectLst/>
                <a:latin typeface="Arial" charset="0"/>
                <a:ea typeface="+mn-ea"/>
                <a:cs typeface="Arial" charset="0"/>
              </a:rPr>
              <a:t>, повышенную утомляемость, эмоциональные нарушения раздражительность, которая сменяется депрессией, сонливость днем и бессонницу ночью, головную боль при токсическом воздействии</a:t>
            </a:r>
            <a:r>
              <a:rPr lang="en-US" sz="1200" i="0" kern="1200" dirty="0">
                <a:solidFill>
                  <a:schemeClr val="tx1"/>
                </a:solidFill>
                <a:effectLst/>
                <a:latin typeface="Arial" charset="0"/>
                <a:ea typeface="+mn-ea"/>
                <a:cs typeface="Arial" charset="0"/>
              </a:rPr>
              <a:t> </a:t>
            </a:r>
            <a:r>
              <a:rPr lang="ru-RU" sz="1200" i="0" kern="1200" dirty="0">
                <a:solidFill>
                  <a:schemeClr val="tx1"/>
                </a:solidFill>
                <a:effectLst/>
                <a:latin typeface="Arial" charset="0"/>
                <a:ea typeface="+mn-ea"/>
                <a:cs typeface="Arial" charset="0"/>
              </a:rPr>
              <a:t>желчных кислот на </a:t>
            </a:r>
            <a:r>
              <a:rPr lang="ru-RU" sz="1200" i="0" kern="1200" dirty="0" err="1">
                <a:solidFill>
                  <a:schemeClr val="tx1"/>
                </a:solidFill>
                <a:effectLst/>
                <a:latin typeface="Arial" charset="0"/>
                <a:ea typeface="+mn-ea"/>
                <a:cs typeface="Arial" charset="0"/>
              </a:rPr>
              <a:t>головнои</a:t>
            </a:r>
            <a:r>
              <a:rPr lang="ru-RU" sz="1200" i="0" kern="1200" dirty="0">
                <a:solidFill>
                  <a:schemeClr val="tx1"/>
                </a:solidFill>
                <a:effectLst/>
                <a:latin typeface="Arial" charset="0"/>
                <a:ea typeface="+mn-ea"/>
                <a:cs typeface="Arial" charset="0"/>
              </a:rPr>
              <a:t> мозг;</a:t>
            </a:r>
            <a:br>
              <a:rPr lang="ru-RU" sz="1200" i="0" kern="1200" dirty="0">
                <a:solidFill>
                  <a:schemeClr val="tx1"/>
                </a:solidFill>
                <a:effectLst/>
                <a:latin typeface="Arial" charset="0"/>
                <a:ea typeface="+mn-ea"/>
                <a:cs typeface="Arial" charset="0"/>
              </a:rPr>
            </a:br>
            <a:r>
              <a:rPr lang="ru-RU" sz="1200" i="0" kern="1200" dirty="0">
                <a:solidFill>
                  <a:schemeClr val="tx1"/>
                </a:solidFill>
                <a:effectLst/>
                <a:latin typeface="Arial" charset="0"/>
                <a:ea typeface="+mn-ea"/>
                <a:cs typeface="Arial" charset="0"/>
              </a:rPr>
              <a:t>• со стороны кожи: зуд, обусловленный раздражением чувствительных нервных окончании кожи желчными кислотами;</a:t>
            </a:r>
            <a:br>
              <a:rPr lang="ru-RU" sz="1200" i="0" kern="1200" dirty="0">
                <a:solidFill>
                  <a:schemeClr val="tx1"/>
                </a:solidFill>
                <a:effectLst/>
                <a:latin typeface="Arial" charset="0"/>
                <a:ea typeface="+mn-ea"/>
                <a:cs typeface="Arial" charset="0"/>
              </a:rPr>
            </a:br>
            <a:r>
              <a:rPr lang="ru-RU" sz="1200" i="0" kern="1200" dirty="0">
                <a:solidFill>
                  <a:schemeClr val="tx1"/>
                </a:solidFill>
                <a:effectLst/>
                <a:latin typeface="Arial" charset="0"/>
                <a:ea typeface="+mn-ea"/>
                <a:cs typeface="Arial" charset="0"/>
              </a:rPr>
              <a:t>• в крови: гемолиз эритроцитов, </a:t>
            </a:r>
            <a:r>
              <a:rPr lang="ru-RU" sz="1200" i="0" kern="1200" dirty="0" err="1">
                <a:solidFill>
                  <a:schemeClr val="tx1"/>
                </a:solidFill>
                <a:effectLst/>
                <a:latin typeface="Arial" charset="0"/>
                <a:ea typeface="+mn-ea"/>
                <a:cs typeface="Arial" charset="0"/>
              </a:rPr>
              <a:t>лейко</a:t>
            </a:r>
            <a:r>
              <a:rPr lang="ru-RU" sz="1200" i="0" kern="1200" dirty="0">
                <a:solidFill>
                  <a:schemeClr val="tx1"/>
                </a:solidFill>
                <a:effectLst/>
                <a:latin typeface="Arial" charset="0"/>
                <a:ea typeface="+mn-ea"/>
                <a:cs typeface="Arial" charset="0"/>
              </a:rPr>
              <a:t>-, </a:t>
            </a:r>
            <a:r>
              <a:rPr lang="ru-RU" sz="1200" i="0" kern="1200" dirty="0" err="1">
                <a:solidFill>
                  <a:schemeClr val="tx1"/>
                </a:solidFill>
                <a:effectLst/>
                <a:latin typeface="Arial" charset="0"/>
                <a:ea typeface="+mn-ea"/>
                <a:cs typeface="Arial" charset="0"/>
              </a:rPr>
              <a:t>тромбоцитолиз</a:t>
            </a:r>
            <a:r>
              <a:rPr lang="ru-RU" sz="1200" i="0" kern="1200" dirty="0">
                <a:solidFill>
                  <a:schemeClr val="tx1"/>
                </a:solidFill>
                <a:effectLst/>
                <a:latin typeface="Arial" charset="0"/>
                <a:ea typeface="+mn-ea"/>
                <a:cs typeface="Arial" charset="0"/>
              </a:rPr>
              <a:t> в результате </a:t>
            </a:r>
            <a:r>
              <a:rPr lang="ru-RU" sz="1200" i="0" kern="1200" dirty="0" err="1">
                <a:solidFill>
                  <a:schemeClr val="tx1"/>
                </a:solidFill>
                <a:effectLst/>
                <a:latin typeface="Arial" charset="0"/>
                <a:ea typeface="+mn-ea"/>
                <a:cs typeface="Arial" charset="0"/>
              </a:rPr>
              <a:t>детергентного</a:t>
            </a:r>
            <a:r>
              <a:rPr lang="ru-RU" sz="1200" i="0" kern="1200" dirty="0">
                <a:solidFill>
                  <a:schemeClr val="tx1"/>
                </a:solidFill>
                <a:effectLst/>
                <a:latin typeface="Arial" charset="0"/>
                <a:ea typeface="+mn-ea"/>
                <a:cs typeface="Arial" charset="0"/>
              </a:rPr>
              <a:t> действия желчных кислот на мембраны клеток;</a:t>
            </a:r>
            <a:br>
              <a:rPr lang="ru-RU" sz="1200" i="0" kern="1200" dirty="0">
                <a:solidFill>
                  <a:schemeClr val="tx1"/>
                </a:solidFill>
                <a:effectLst/>
                <a:latin typeface="Arial" charset="0"/>
                <a:ea typeface="+mn-ea"/>
                <a:cs typeface="Arial" charset="0"/>
              </a:rPr>
            </a:br>
            <a:r>
              <a:rPr lang="ru-RU" sz="1200" i="0" kern="1200" dirty="0">
                <a:solidFill>
                  <a:schemeClr val="tx1"/>
                </a:solidFill>
                <a:effectLst/>
                <a:latin typeface="Arial" charset="0"/>
                <a:ea typeface="+mn-ea"/>
                <a:cs typeface="Arial" charset="0"/>
              </a:rPr>
              <a:t>• в тканях, поврежденных желчными кислотами: воспаление (перитонит, острый панкреатит), некроз печени.</a:t>
            </a:r>
            <a:br>
              <a:rPr lang="ru-RU" sz="1200" i="0" kern="1200" dirty="0">
                <a:solidFill>
                  <a:schemeClr val="tx1"/>
                </a:solidFill>
                <a:effectLst/>
                <a:latin typeface="Arial" charset="0"/>
                <a:ea typeface="+mn-ea"/>
                <a:cs typeface="Arial" charset="0"/>
              </a:rPr>
            </a:br>
            <a:endParaRPr lang="ru-RU" dirty="0"/>
          </a:p>
        </p:txBody>
      </p:sp>
      <p:sp>
        <p:nvSpPr>
          <p:cNvPr id="4" name="Номер слайда 3"/>
          <p:cNvSpPr>
            <a:spLocks noGrp="1"/>
          </p:cNvSpPr>
          <p:nvPr>
            <p:ph type="sldNum" sz="quarter" idx="10"/>
          </p:nvPr>
        </p:nvSpPr>
        <p:spPr/>
        <p:txBody>
          <a:bodyPr/>
          <a:lstStyle/>
          <a:p>
            <a:pPr>
              <a:defRPr/>
            </a:pPr>
            <a:fld id="{E5EA9988-4234-4FFD-AE57-AEBA1D2F2989}" type="slidenum">
              <a:rPr lang="ru-RU" altLang="ru-RU" smtClean="0"/>
              <a:pPr>
                <a:defRPr/>
              </a:pPr>
              <a:t>24</a:t>
            </a:fld>
            <a:endParaRPr lang="ru-RU" altLang="ru-RU"/>
          </a:p>
        </p:txBody>
      </p:sp>
    </p:spTree>
    <p:extLst>
      <p:ext uri="{BB962C8B-B14F-4D97-AF65-F5344CB8AC3E}">
        <p14:creationId xmlns:p14="http://schemas.microsoft.com/office/powerpoint/2010/main" val="114295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b="0" i="0" kern="1200" dirty="0">
                <a:solidFill>
                  <a:schemeClr val="tx1"/>
                </a:solidFill>
                <a:effectLst/>
                <a:latin typeface="Arial" charset="0"/>
                <a:ea typeface="+mn-ea"/>
                <a:cs typeface="Arial" charset="0"/>
              </a:rPr>
              <a:t>описан хирургами – швейцарским L. G. </a:t>
            </a:r>
            <a:r>
              <a:rPr lang="ru-RU" sz="1400" b="0" i="0" kern="1200" dirty="0" err="1">
                <a:solidFill>
                  <a:schemeClr val="tx1"/>
                </a:solidFill>
                <a:effectLst/>
                <a:latin typeface="Arial" charset="0"/>
                <a:ea typeface="+mn-ea"/>
                <a:cs typeface="Arial" charset="0"/>
              </a:rPr>
              <a:t>Courvoisier</a:t>
            </a:r>
            <a:r>
              <a:rPr lang="ru-RU" sz="1400" b="0" i="0" kern="1200" dirty="0">
                <a:solidFill>
                  <a:schemeClr val="tx1"/>
                </a:solidFill>
                <a:effectLst/>
                <a:latin typeface="Arial" charset="0"/>
                <a:ea typeface="+mn-ea"/>
                <a:cs typeface="Arial" charset="0"/>
              </a:rPr>
              <a:t>, 1843–1918, французским L.-F. </a:t>
            </a:r>
            <a:r>
              <a:rPr lang="ru-RU" sz="1400" b="0" i="0" kern="1200" dirty="0" err="1">
                <a:solidFill>
                  <a:schemeClr val="tx1"/>
                </a:solidFill>
                <a:effectLst/>
                <a:latin typeface="Arial" charset="0"/>
                <a:ea typeface="+mn-ea"/>
                <a:cs typeface="Arial" charset="0"/>
              </a:rPr>
              <a:t>Terrier</a:t>
            </a:r>
            <a:r>
              <a:rPr lang="ru-RU" sz="1400" b="0" i="0" kern="1200" dirty="0">
                <a:solidFill>
                  <a:schemeClr val="tx1"/>
                </a:solidFill>
                <a:effectLst/>
                <a:latin typeface="Arial" charset="0"/>
                <a:ea typeface="+mn-ea"/>
                <a:cs typeface="Arial" charset="0"/>
              </a:rPr>
              <a:t>, 1837–1908) – </a:t>
            </a:r>
            <a:r>
              <a:rPr lang="ru-RU" sz="1400" b="0" i="0" kern="1200" dirty="0" err="1">
                <a:solidFill>
                  <a:schemeClr val="tx1"/>
                </a:solidFill>
                <a:effectLst/>
                <a:latin typeface="Arial" charset="0"/>
                <a:ea typeface="+mn-ea"/>
                <a:cs typeface="Arial" charset="0"/>
              </a:rPr>
              <a:t>симптомокомплекс</a:t>
            </a:r>
            <a:r>
              <a:rPr lang="ru-RU" sz="1400" b="0" i="0" kern="1200" dirty="0">
                <a:solidFill>
                  <a:schemeClr val="tx1"/>
                </a:solidFill>
                <a:effectLst/>
                <a:latin typeface="Arial" charset="0"/>
                <a:ea typeface="+mn-ea"/>
                <a:cs typeface="Arial" charset="0"/>
              </a:rPr>
              <a:t> (триада) при опухоли фатерова соска: увеличенный желчный пузырь (Курвуазье – </a:t>
            </a:r>
            <a:r>
              <a:rPr lang="ru-RU" sz="1400" b="0" i="0" kern="1200" dirty="0" err="1">
                <a:solidFill>
                  <a:schemeClr val="tx1"/>
                </a:solidFill>
                <a:effectLst/>
                <a:latin typeface="Arial" charset="0"/>
                <a:ea typeface="+mn-ea"/>
                <a:cs typeface="Arial" charset="0"/>
              </a:rPr>
              <a:t>Террье</a:t>
            </a:r>
            <a:r>
              <a:rPr lang="ru-RU" sz="1400" b="0" i="0" kern="1200" dirty="0">
                <a:solidFill>
                  <a:schemeClr val="tx1"/>
                </a:solidFill>
                <a:effectLst/>
                <a:latin typeface="Arial" charset="0"/>
                <a:ea typeface="+mn-ea"/>
                <a:cs typeface="Arial" charset="0"/>
              </a:rPr>
              <a:t> правило: увеличенный желчный пузырь является признаком опухоли фатерова соска), желтуха кожи и слизистых оболочек с выраженным зудом, </a:t>
            </a:r>
            <a:r>
              <a:rPr lang="ru-RU" sz="1400" b="0" i="0" kern="1200" dirty="0" err="1">
                <a:solidFill>
                  <a:schemeClr val="tx1"/>
                </a:solidFill>
                <a:effectLst/>
                <a:latin typeface="Arial" charset="0"/>
                <a:ea typeface="+mn-ea"/>
                <a:cs typeface="Arial" charset="0"/>
              </a:rPr>
              <a:t>ахоличный</a:t>
            </a:r>
            <a:r>
              <a:rPr lang="ru-RU" sz="1400" b="0" i="0" kern="1200" dirty="0">
                <a:solidFill>
                  <a:schemeClr val="tx1"/>
                </a:solidFill>
                <a:effectLst/>
                <a:latin typeface="Arial" charset="0"/>
                <a:ea typeface="+mn-ea"/>
                <a:cs typeface="Arial" charset="0"/>
              </a:rPr>
              <a:t> кал. Аналогичный </a:t>
            </a:r>
            <a:r>
              <a:rPr lang="ru-RU" sz="1400" b="0" i="0" kern="1200" dirty="0" err="1">
                <a:solidFill>
                  <a:schemeClr val="tx1"/>
                </a:solidFill>
                <a:effectLst/>
                <a:latin typeface="Arial" charset="0"/>
                <a:ea typeface="+mn-ea"/>
                <a:cs typeface="Arial" charset="0"/>
              </a:rPr>
              <a:t>симптомокомплекс</a:t>
            </a:r>
            <a:r>
              <a:rPr lang="ru-RU" sz="1400" b="0" i="0" kern="1200" dirty="0">
                <a:solidFill>
                  <a:schemeClr val="tx1"/>
                </a:solidFill>
                <a:effectLst/>
                <a:latin typeface="Arial" charset="0"/>
                <a:ea typeface="+mn-ea"/>
                <a:cs typeface="Arial" charset="0"/>
              </a:rPr>
              <a:t> при опухоли поджелудочной железы носит название синдрома (правила) Бара – Пика.</a:t>
            </a:r>
            <a:endParaRPr lang="ru-RU" sz="1400" dirty="0"/>
          </a:p>
        </p:txBody>
      </p:sp>
      <p:sp>
        <p:nvSpPr>
          <p:cNvPr id="4" name="Номер слайда 3"/>
          <p:cNvSpPr>
            <a:spLocks noGrp="1"/>
          </p:cNvSpPr>
          <p:nvPr>
            <p:ph type="sldNum" sz="quarter" idx="10"/>
          </p:nvPr>
        </p:nvSpPr>
        <p:spPr/>
        <p:txBody>
          <a:bodyPr/>
          <a:lstStyle/>
          <a:p>
            <a:pPr>
              <a:defRPr/>
            </a:pPr>
            <a:fld id="{E5EA9988-4234-4FFD-AE57-AEBA1D2F2989}" type="slidenum">
              <a:rPr lang="ru-RU" altLang="ru-RU" smtClean="0"/>
              <a:pPr>
                <a:defRPr/>
              </a:pPr>
              <a:t>33</a:t>
            </a:fld>
            <a:endParaRPr lang="ru-RU" altLang="ru-RU"/>
          </a:p>
        </p:txBody>
      </p:sp>
    </p:spTree>
    <p:extLst>
      <p:ext uri="{BB962C8B-B14F-4D97-AF65-F5344CB8AC3E}">
        <p14:creationId xmlns:p14="http://schemas.microsoft.com/office/powerpoint/2010/main" val="2156476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6419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ru-RU" noProof="0"/>
              <a:t>Образец заголовка</a:t>
            </a:r>
          </a:p>
        </p:txBody>
      </p:sp>
      <p:sp>
        <p:nvSpPr>
          <p:cNvPr id="26419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ru-RU" noProof="0"/>
              <a:t>Образец подзаголовка</a:t>
            </a:r>
          </a:p>
        </p:txBody>
      </p:sp>
      <p:sp>
        <p:nvSpPr>
          <p:cNvPr id="5" name="Rectangle 5"/>
          <p:cNvSpPr>
            <a:spLocks noGrp="1" noChangeArrowheads="1"/>
          </p:cNvSpPr>
          <p:nvPr>
            <p:ph type="ftr" sz="quarter" idx="10"/>
          </p:nvPr>
        </p:nvSpPr>
        <p:spPr/>
        <p:txBody>
          <a:bodyPr/>
          <a:lstStyle>
            <a:lvl1pPr>
              <a:defRPr/>
            </a:lvl1pPr>
          </a:lstStyle>
          <a:p>
            <a:pPr>
              <a:defRPr/>
            </a:pPr>
            <a:endParaRPr lang="ru-RU"/>
          </a:p>
        </p:txBody>
      </p:sp>
      <p:sp>
        <p:nvSpPr>
          <p:cNvPr id="6" name="Rectangle 6"/>
          <p:cNvSpPr>
            <a:spLocks noGrp="1" noChangeArrowheads="1"/>
          </p:cNvSpPr>
          <p:nvPr>
            <p:ph type="sldNum" sz="quarter" idx="11"/>
          </p:nvPr>
        </p:nvSpPr>
        <p:spPr/>
        <p:txBody>
          <a:bodyPr/>
          <a:lstStyle>
            <a:lvl1pPr>
              <a:defRPr smtClean="0"/>
            </a:lvl1pPr>
          </a:lstStyle>
          <a:p>
            <a:pPr>
              <a:defRPr/>
            </a:pPr>
            <a:fld id="{84A16B33-1C22-4A6E-9945-CC9975A03294}" type="slidenum">
              <a:rPr lang="ru-RU" altLang="ru-RU"/>
              <a:pPr>
                <a:defRPr/>
              </a:pPr>
              <a:t>‹#›</a:t>
            </a:fld>
            <a:endParaRPr lang="ru-RU" altLang="ru-RU"/>
          </a:p>
        </p:txBody>
      </p:sp>
      <p:sp>
        <p:nvSpPr>
          <p:cNvPr id="7" name="Rectangle 7"/>
          <p:cNvSpPr>
            <a:spLocks noGrp="1" noChangeArrowheads="1"/>
          </p:cNvSpPr>
          <p:nvPr>
            <p:ph type="dt" sz="quarter" idx="12"/>
          </p:nvPr>
        </p:nvSpPr>
        <p:spPr/>
        <p:txBody>
          <a:bodyPr/>
          <a:lstStyle>
            <a:lvl1pPr>
              <a:defRPr/>
            </a:lvl1pPr>
          </a:lstStyle>
          <a:p>
            <a:pPr>
              <a:defRPr/>
            </a:pPr>
            <a:endParaRPr lang="ru-RU"/>
          </a:p>
        </p:txBody>
      </p:sp>
    </p:spTree>
    <p:extLst>
      <p:ext uri="{BB962C8B-B14F-4D97-AF65-F5344CB8AC3E}">
        <p14:creationId xmlns:p14="http://schemas.microsoft.com/office/powerpoint/2010/main" val="3592450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FE12AFE-735F-47A0-BEF1-38FAA7827758}" type="slidenum">
              <a:rPr lang="ru-RU" altLang="ru-RU"/>
              <a:pPr>
                <a:defRPr/>
              </a:pPr>
              <a:t>‹#›</a:t>
            </a:fld>
            <a:endParaRPr lang="ru-RU" altLang="ru-RU"/>
          </a:p>
        </p:txBody>
      </p:sp>
    </p:spTree>
    <p:extLst>
      <p:ext uri="{BB962C8B-B14F-4D97-AF65-F5344CB8AC3E}">
        <p14:creationId xmlns:p14="http://schemas.microsoft.com/office/powerpoint/2010/main" val="617232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92100"/>
            <a:ext cx="2057400" cy="57277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92100"/>
            <a:ext cx="6019800" cy="57277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12D2B60-CD42-4C31-9AD2-09BC150FA7A2}" type="slidenum">
              <a:rPr lang="ru-RU" altLang="ru-RU"/>
              <a:pPr>
                <a:defRPr/>
              </a:pPr>
              <a:t>‹#›</a:t>
            </a:fld>
            <a:endParaRPr lang="ru-RU" altLang="ru-RU"/>
          </a:p>
        </p:txBody>
      </p:sp>
    </p:spTree>
    <p:extLst>
      <p:ext uri="{BB962C8B-B14F-4D97-AF65-F5344CB8AC3E}">
        <p14:creationId xmlns:p14="http://schemas.microsoft.com/office/powerpoint/2010/main" val="3960271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92100"/>
            <a:ext cx="8229600" cy="57277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48C2020A-B3A5-4948-B10C-87B1D66227AE}" type="slidenum">
              <a:rPr lang="ru-RU" altLang="ru-RU"/>
              <a:pPr>
                <a:defRPr/>
              </a:pPr>
              <a:t>‹#›</a:t>
            </a:fld>
            <a:endParaRPr lang="ru-RU" altLang="ru-RU"/>
          </a:p>
        </p:txBody>
      </p:sp>
    </p:spTree>
    <p:extLst>
      <p:ext uri="{BB962C8B-B14F-4D97-AF65-F5344CB8AC3E}">
        <p14:creationId xmlns:p14="http://schemas.microsoft.com/office/powerpoint/2010/main" val="2235753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Объект 2"/>
          <p:cNvSpPr>
            <a:spLocks noGrp="1"/>
          </p:cNvSpPr>
          <p:nvPr>
            <p:ph sz="half" idx="1"/>
          </p:nvPr>
        </p:nvSpPr>
        <p:spPr>
          <a:xfrm>
            <a:off x="457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050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386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06A9D1DE-2AC6-49F8-B28B-CF3E267FC770}" type="slidenum">
              <a:rPr lang="ru-RU" altLang="ru-RU"/>
              <a:pPr>
                <a:defRPr/>
              </a:pPr>
              <a:t>‹#›</a:t>
            </a:fld>
            <a:endParaRPr lang="ru-RU" altLang="ru-RU"/>
          </a:p>
        </p:txBody>
      </p:sp>
    </p:spTree>
    <p:extLst>
      <p:ext uri="{BB962C8B-B14F-4D97-AF65-F5344CB8AC3E}">
        <p14:creationId xmlns:p14="http://schemas.microsoft.com/office/powerpoint/2010/main" val="368034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40750" cy="1143000"/>
          </a:xfrm>
        </p:spPr>
        <p:txBody>
          <a:bodyPr/>
          <a:lstStyle/>
          <a:p>
            <a:r>
              <a:rPr lang="ru-RU"/>
              <a:t>Образец заголовка</a:t>
            </a:r>
          </a:p>
        </p:txBody>
      </p:sp>
      <p:sp>
        <p:nvSpPr>
          <p:cNvPr id="3" name="Содержимое 2"/>
          <p:cNvSpPr>
            <a:spLocks noGrp="1"/>
          </p:cNvSpPr>
          <p:nvPr>
            <p:ph sz="half" idx="1"/>
          </p:nvPr>
        </p:nvSpPr>
        <p:spPr>
          <a:xfrm>
            <a:off x="301625" y="1600200"/>
            <a:ext cx="8540750" cy="217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301625" y="3925888"/>
            <a:ext cx="8540750" cy="21732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2966921-AE72-4525-81B0-2F11AFCDF5BC}" type="slidenum">
              <a:rPr lang="ru-RU" altLang="ru-RU"/>
              <a:pPr>
                <a:defRPr/>
              </a:pPr>
              <a:t>‹#›</a:t>
            </a:fld>
            <a:endParaRPr lang="ru-RU" altLang="ru-RU"/>
          </a:p>
        </p:txBody>
      </p:sp>
    </p:spTree>
    <p:extLst>
      <p:ext uri="{BB962C8B-B14F-4D97-AF65-F5344CB8AC3E}">
        <p14:creationId xmlns:p14="http://schemas.microsoft.com/office/powerpoint/2010/main" val="757144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40750" cy="1143000"/>
          </a:xfrm>
        </p:spPr>
        <p:txBody>
          <a:bodyPr/>
          <a:lstStyle/>
          <a:p>
            <a:r>
              <a:rPr lang="ru-RU"/>
              <a:t>Образец заголовка</a:t>
            </a:r>
          </a:p>
        </p:txBody>
      </p:sp>
      <p:sp>
        <p:nvSpPr>
          <p:cNvPr id="3" name="Текст 2"/>
          <p:cNvSpPr>
            <a:spLocks noGrp="1"/>
          </p:cNvSpPr>
          <p:nvPr>
            <p:ph type="body" sz="half" idx="1"/>
          </p:nvPr>
        </p:nvSpPr>
        <p:spPr>
          <a:xfrm>
            <a:off x="301625" y="1600200"/>
            <a:ext cx="4194175" cy="44989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194175" cy="44989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06A7420-F7FA-40BE-92FB-F9B70BE1E043}" type="slidenum">
              <a:rPr lang="ru-RU" altLang="ru-RU"/>
              <a:pPr>
                <a:defRPr/>
              </a:pPr>
              <a:t>‹#›</a:t>
            </a:fld>
            <a:endParaRPr lang="ru-RU" altLang="ru-RU"/>
          </a:p>
        </p:txBody>
      </p:sp>
    </p:spTree>
    <p:extLst>
      <p:ext uri="{BB962C8B-B14F-4D97-AF65-F5344CB8AC3E}">
        <p14:creationId xmlns:p14="http://schemas.microsoft.com/office/powerpoint/2010/main" val="1919858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40750" cy="1143000"/>
          </a:xfrm>
        </p:spPr>
        <p:txBody>
          <a:bodyPr/>
          <a:lstStyle/>
          <a:p>
            <a:r>
              <a:rPr lang="ru-RU"/>
              <a:t>Образец заголовка</a:t>
            </a:r>
          </a:p>
        </p:txBody>
      </p:sp>
      <p:sp>
        <p:nvSpPr>
          <p:cNvPr id="3" name="Клип 2"/>
          <p:cNvSpPr>
            <a:spLocks noGrp="1"/>
          </p:cNvSpPr>
          <p:nvPr>
            <p:ph type="clipArt" sz="half" idx="1"/>
          </p:nvPr>
        </p:nvSpPr>
        <p:spPr>
          <a:xfrm>
            <a:off x="301625" y="1600200"/>
            <a:ext cx="4194175" cy="4498975"/>
          </a:xfrm>
        </p:spPr>
        <p:txBody>
          <a:bodyPr/>
          <a:lstStyle/>
          <a:p>
            <a:pPr lvl="0"/>
            <a:endParaRPr lang="ru-RU" noProof="0"/>
          </a:p>
        </p:txBody>
      </p:sp>
      <p:sp>
        <p:nvSpPr>
          <p:cNvPr id="4" name="Текст 3"/>
          <p:cNvSpPr>
            <a:spLocks noGrp="1"/>
          </p:cNvSpPr>
          <p:nvPr>
            <p:ph type="body" sz="half" idx="2"/>
          </p:nvPr>
        </p:nvSpPr>
        <p:spPr>
          <a:xfrm>
            <a:off x="4648200" y="1600200"/>
            <a:ext cx="4194175" cy="44989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7B3726C-4D6F-4552-A090-B1AA73861DB5}" type="slidenum">
              <a:rPr lang="ru-RU" altLang="ru-RU"/>
              <a:pPr>
                <a:defRPr/>
              </a:pPr>
              <a:t>‹#›</a:t>
            </a:fld>
            <a:endParaRPr lang="ru-RU" altLang="ru-RU"/>
          </a:p>
        </p:txBody>
      </p:sp>
    </p:spTree>
    <p:extLst>
      <p:ext uri="{BB962C8B-B14F-4D97-AF65-F5344CB8AC3E}">
        <p14:creationId xmlns:p14="http://schemas.microsoft.com/office/powerpoint/2010/main" val="2013339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40750" cy="1143000"/>
          </a:xfrm>
        </p:spPr>
        <p:txBody>
          <a:bodyPr/>
          <a:lstStyle/>
          <a:p>
            <a:r>
              <a:rPr lang="ru-RU"/>
              <a:t>Образец заголовка</a:t>
            </a:r>
          </a:p>
        </p:txBody>
      </p:sp>
      <p:sp>
        <p:nvSpPr>
          <p:cNvPr id="3" name="Содержимое 2"/>
          <p:cNvSpPr>
            <a:spLocks noGrp="1"/>
          </p:cNvSpPr>
          <p:nvPr>
            <p:ph sz="half" idx="1"/>
          </p:nvPr>
        </p:nvSpPr>
        <p:spPr>
          <a:xfrm>
            <a:off x="301625" y="1600200"/>
            <a:ext cx="4194175" cy="44989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600200"/>
            <a:ext cx="4194175" cy="44989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0BC2D09-05A0-41CC-ADB9-DD19D1399AAC}" type="slidenum">
              <a:rPr lang="ru-RU" altLang="ru-RU"/>
              <a:pPr>
                <a:defRPr/>
              </a:pPr>
              <a:t>‹#›</a:t>
            </a:fld>
            <a:endParaRPr lang="ru-RU" altLang="ru-RU"/>
          </a:p>
        </p:txBody>
      </p:sp>
    </p:spTree>
    <p:extLst>
      <p:ext uri="{BB962C8B-B14F-4D97-AF65-F5344CB8AC3E}">
        <p14:creationId xmlns:p14="http://schemas.microsoft.com/office/powerpoint/2010/main" val="4278696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ru-RU"/>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ru-RU"/>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ru-RU"/>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ru-RU"/>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ru-RU"/>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8683" name="Rectangle 11"/>
          <p:cNvSpPr>
            <a:spLocks noGrp="1" noChangeArrowheads="1"/>
          </p:cNvSpPr>
          <p:nvPr>
            <p:ph type="ctrTitle" sz="quarter"/>
          </p:nvPr>
        </p:nvSpPr>
        <p:spPr>
          <a:xfrm>
            <a:off x="685800" y="1736725"/>
            <a:ext cx="7772400" cy="1920875"/>
          </a:xfrm>
        </p:spPr>
        <p:txBody>
          <a:bodyPr/>
          <a:lstStyle>
            <a:lvl1pPr>
              <a:defRPr sz="6000"/>
            </a:lvl1pPr>
          </a:lstStyle>
          <a:p>
            <a:r>
              <a:rPr lang="ru-RU"/>
              <a:t>Образец заголовка</a:t>
            </a:r>
          </a:p>
        </p:txBody>
      </p:sp>
      <p:sp>
        <p:nvSpPr>
          <p:cNvPr id="2868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ru-RU"/>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ru-RU"/>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DE8F5C0-4132-4915-9417-BF18D851DCBA}" type="slidenum">
              <a:rPr lang="ru-RU"/>
              <a:pPr>
                <a:defRPr/>
              </a:pPr>
              <a:t>‹#›</a:t>
            </a:fld>
            <a:endParaRPr lang="ru-RU"/>
          </a:p>
        </p:txBody>
      </p:sp>
    </p:spTree>
    <p:extLst>
      <p:ext uri="{BB962C8B-B14F-4D97-AF65-F5344CB8AC3E}">
        <p14:creationId xmlns:p14="http://schemas.microsoft.com/office/powerpoint/2010/main" val="3448727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dt" sz="half" idx="10"/>
          </p:nvPr>
        </p:nvSpPr>
        <p:spPr>
          <a:ln/>
        </p:spPr>
        <p:txBody>
          <a:bodyPr/>
          <a:lstStyle>
            <a:lvl1pPr>
              <a:defRPr/>
            </a:lvl1pPr>
          </a:lstStyle>
          <a:p>
            <a:pPr>
              <a:defRPr/>
            </a:pPr>
            <a:endParaRPr lang="ru-RU"/>
          </a:p>
        </p:txBody>
      </p:sp>
      <p:sp>
        <p:nvSpPr>
          <p:cNvPr id="5" name="Rectangle 3"/>
          <p:cNvSpPr>
            <a:spLocks noGrp="1" noChangeArrowheads="1"/>
          </p:cNvSpPr>
          <p:nvPr>
            <p:ph type="sldNum" sz="quarter" idx="11"/>
          </p:nvPr>
        </p:nvSpPr>
        <p:spPr>
          <a:ln/>
        </p:spPr>
        <p:txBody>
          <a:bodyPr/>
          <a:lstStyle>
            <a:lvl1pPr>
              <a:defRPr/>
            </a:lvl1pPr>
          </a:lstStyle>
          <a:p>
            <a:pPr>
              <a:defRPr/>
            </a:pPr>
            <a:fld id="{17F33A12-4746-4A1F-9C6B-02D68A007451}" type="slidenum">
              <a:rPr lang="ru-RU"/>
              <a:pPr>
                <a:defRPr/>
              </a:pPr>
              <a:t>‹#›</a:t>
            </a:fld>
            <a:endParaRPr lang="ru-RU"/>
          </a:p>
        </p:txBody>
      </p:sp>
      <p:sp>
        <p:nvSpPr>
          <p:cNvPr id="6"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356050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5F86A1D-81F1-4566-9EDB-16479727F47A}" type="slidenum">
              <a:rPr lang="ru-RU" altLang="ru-RU"/>
              <a:pPr>
                <a:defRPr/>
              </a:pPr>
              <a:t>‹#›</a:t>
            </a:fld>
            <a:endParaRPr lang="ru-RU" altLang="ru-RU"/>
          </a:p>
        </p:txBody>
      </p:sp>
    </p:spTree>
    <p:extLst>
      <p:ext uri="{BB962C8B-B14F-4D97-AF65-F5344CB8AC3E}">
        <p14:creationId xmlns:p14="http://schemas.microsoft.com/office/powerpoint/2010/main" val="3969697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
          <p:cNvSpPr>
            <a:spLocks noGrp="1" noChangeArrowheads="1"/>
          </p:cNvSpPr>
          <p:nvPr>
            <p:ph type="dt" sz="half" idx="10"/>
          </p:nvPr>
        </p:nvSpPr>
        <p:spPr>
          <a:ln/>
        </p:spPr>
        <p:txBody>
          <a:bodyPr/>
          <a:lstStyle>
            <a:lvl1pPr>
              <a:defRPr/>
            </a:lvl1pPr>
          </a:lstStyle>
          <a:p>
            <a:pPr>
              <a:defRPr/>
            </a:pPr>
            <a:endParaRPr lang="ru-RU"/>
          </a:p>
        </p:txBody>
      </p:sp>
      <p:sp>
        <p:nvSpPr>
          <p:cNvPr id="5" name="Rectangle 3"/>
          <p:cNvSpPr>
            <a:spLocks noGrp="1" noChangeArrowheads="1"/>
          </p:cNvSpPr>
          <p:nvPr>
            <p:ph type="sldNum" sz="quarter" idx="11"/>
          </p:nvPr>
        </p:nvSpPr>
        <p:spPr>
          <a:ln/>
        </p:spPr>
        <p:txBody>
          <a:bodyPr/>
          <a:lstStyle>
            <a:lvl1pPr>
              <a:defRPr/>
            </a:lvl1pPr>
          </a:lstStyle>
          <a:p>
            <a:pPr>
              <a:defRPr/>
            </a:pPr>
            <a:fld id="{1D7E035D-4AE4-4991-9BB2-3FBD49DCD1D4}" type="slidenum">
              <a:rPr lang="ru-RU"/>
              <a:pPr>
                <a:defRPr/>
              </a:pPr>
              <a:t>‹#›</a:t>
            </a:fld>
            <a:endParaRPr lang="ru-RU"/>
          </a:p>
        </p:txBody>
      </p:sp>
      <p:sp>
        <p:nvSpPr>
          <p:cNvPr id="6"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2880338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dt" sz="half" idx="10"/>
          </p:nvPr>
        </p:nvSpPr>
        <p:spPr>
          <a:ln/>
        </p:spPr>
        <p:txBody>
          <a:bodyPr/>
          <a:lstStyle>
            <a:lvl1pPr>
              <a:defRPr/>
            </a:lvl1pPr>
          </a:lstStyle>
          <a:p>
            <a:pPr>
              <a:defRPr/>
            </a:pPr>
            <a:endParaRPr lang="ru-RU"/>
          </a:p>
        </p:txBody>
      </p:sp>
      <p:sp>
        <p:nvSpPr>
          <p:cNvPr id="6" name="Rectangle 3"/>
          <p:cNvSpPr>
            <a:spLocks noGrp="1" noChangeArrowheads="1"/>
          </p:cNvSpPr>
          <p:nvPr>
            <p:ph type="sldNum" sz="quarter" idx="11"/>
          </p:nvPr>
        </p:nvSpPr>
        <p:spPr>
          <a:ln/>
        </p:spPr>
        <p:txBody>
          <a:bodyPr/>
          <a:lstStyle>
            <a:lvl1pPr>
              <a:defRPr/>
            </a:lvl1pPr>
          </a:lstStyle>
          <a:p>
            <a:pPr>
              <a:defRPr/>
            </a:pPr>
            <a:fld id="{C2840066-3CCD-4DE2-BED1-8CFB9F2F9AC9}" type="slidenum">
              <a:rPr lang="ru-RU"/>
              <a:pPr>
                <a:defRPr/>
              </a:pPr>
              <a:t>‹#›</a:t>
            </a:fld>
            <a:endParaRPr lang="ru-RU"/>
          </a:p>
        </p:txBody>
      </p:sp>
      <p:sp>
        <p:nvSpPr>
          <p:cNvPr id="7"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2321573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
          <p:cNvSpPr>
            <a:spLocks noGrp="1" noChangeArrowheads="1"/>
          </p:cNvSpPr>
          <p:nvPr>
            <p:ph type="dt" sz="half" idx="10"/>
          </p:nvPr>
        </p:nvSpPr>
        <p:spPr>
          <a:ln/>
        </p:spPr>
        <p:txBody>
          <a:bodyPr/>
          <a:lstStyle>
            <a:lvl1pPr>
              <a:defRPr/>
            </a:lvl1pPr>
          </a:lstStyle>
          <a:p>
            <a:pPr>
              <a:defRPr/>
            </a:pPr>
            <a:endParaRPr lang="ru-RU"/>
          </a:p>
        </p:txBody>
      </p:sp>
      <p:sp>
        <p:nvSpPr>
          <p:cNvPr id="8" name="Rectangle 3"/>
          <p:cNvSpPr>
            <a:spLocks noGrp="1" noChangeArrowheads="1"/>
          </p:cNvSpPr>
          <p:nvPr>
            <p:ph type="sldNum" sz="quarter" idx="11"/>
          </p:nvPr>
        </p:nvSpPr>
        <p:spPr>
          <a:ln/>
        </p:spPr>
        <p:txBody>
          <a:bodyPr/>
          <a:lstStyle>
            <a:lvl1pPr>
              <a:defRPr/>
            </a:lvl1pPr>
          </a:lstStyle>
          <a:p>
            <a:pPr>
              <a:defRPr/>
            </a:pPr>
            <a:fld id="{C94AED41-EB6B-4AAC-BE12-3EC7D1FD09BC}" type="slidenum">
              <a:rPr lang="ru-RU"/>
              <a:pPr>
                <a:defRPr/>
              </a:pPr>
              <a:t>‹#›</a:t>
            </a:fld>
            <a:endParaRPr lang="ru-RU"/>
          </a:p>
        </p:txBody>
      </p:sp>
      <p:sp>
        <p:nvSpPr>
          <p:cNvPr id="9"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3064449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
          <p:cNvSpPr>
            <a:spLocks noGrp="1" noChangeArrowheads="1"/>
          </p:cNvSpPr>
          <p:nvPr>
            <p:ph type="dt" sz="half" idx="10"/>
          </p:nvPr>
        </p:nvSpPr>
        <p:spPr>
          <a:ln/>
        </p:spPr>
        <p:txBody>
          <a:bodyPr/>
          <a:lstStyle>
            <a:lvl1pPr>
              <a:defRPr/>
            </a:lvl1pPr>
          </a:lstStyle>
          <a:p>
            <a:pPr>
              <a:defRPr/>
            </a:pPr>
            <a:endParaRPr lang="ru-RU"/>
          </a:p>
        </p:txBody>
      </p:sp>
      <p:sp>
        <p:nvSpPr>
          <p:cNvPr id="4" name="Rectangle 3"/>
          <p:cNvSpPr>
            <a:spLocks noGrp="1" noChangeArrowheads="1"/>
          </p:cNvSpPr>
          <p:nvPr>
            <p:ph type="sldNum" sz="quarter" idx="11"/>
          </p:nvPr>
        </p:nvSpPr>
        <p:spPr>
          <a:ln/>
        </p:spPr>
        <p:txBody>
          <a:bodyPr/>
          <a:lstStyle>
            <a:lvl1pPr>
              <a:defRPr/>
            </a:lvl1pPr>
          </a:lstStyle>
          <a:p>
            <a:pPr>
              <a:defRPr/>
            </a:pPr>
            <a:fld id="{E27C61AC-4473-4E9D-94B2-770A5AC28A2D}" type="slidenum">
              <a:rPr lang="ru-RU"/>
              <a:pPr>
                <a:defRPr/>
              </a:pPr>
              <a:t>‹#›</a:t>
            </a:fld>
            <a:endParaRPr lang="ru-RU"/>
          </a:p>
        </p:txBody>
      </p:sp>
      <p:sp>
        <p:nvSpPr>
          <p:cNvPr id="5"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2503391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ru-RU"/>
          </a:p>
        </p:txBody>
      </p:sp>
      <p:sp>
        <p:nvSpPr>
          <p:cNvPr id="3" name="Rectangle 3"/>
          <p:cNvSpPr>
            <a:spLocks noGrp="1" noChangeArrowheads="1"/>
          </p:cNvSpPr>
          <p:nvPr>
            <p:ph type="sldNum" sz="quarter" idx="11"/>
          </p:nvPr>
        </p:nvSpPr>
        <p:spPr>
          <a:ln/>
        </p:spPr>
        <p:txBody>
          <a:bodyPr/>
          <a:lstStyle>
            <a:lvl1pPr>
              <a:defRPr/>
            </a:lvl1pPr>
          </a:lstStyle>
          <a:p>
            <a:pPr>
              <a:defRPr/>
            </a:pPr>
            <a:fld id="{FBE6B0D3-F1F6-4937-9C45-3BD145F6C1A8}" type="slidenum">
              <a:rPr lang="ru-RU"/>
              <a:pPr>
                <a:defRPr/>
              </a:pPr>
              <a:t>‹#›</a:t>
            </a:fld>
            <a:endParaRPr lang="ru-RU"/>
          </a:p>
        </p:txBody>
      </p:sp>
      <p:sp>
        <p:nvSpPr>
          <p:cNvPr id="4"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2242871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dt" sz="half" idx="10"/>
          </p:nvPr>
        </p:nvSpPr>
        <p:spPr>
          <a:ln/>
        </p:spPr>
        <p:txBody>
          <a:bodyPr/>
          <a:lstStyle>
            <a:lvl1pPr>
              <a:defRPr/>
            </a:lvl1pPr>
          </a:lstStyle>
          <a:p>
            <a:pPr>
              <a:defRPr/>
            </a:pPr>
            <a:endParaRPr lang="ru-RU"/>
          </a:p>
        </p:txBody>
      </p:sp>
      <p:sp>
        <p:nvSpPr>
          <p:cNvPr id="6" name="Rectangle 3"/>
          <p:cNvSpPr>
            <a:spLocks noGrp="1" noChangeArrowheads="1"/>
          </p:cNvSpPr>
          <p:nvPr>
            <p:ph type="sldNum" sz="quarter" idx="11"/>
          </p:nvPr>
        </p:nvSpPr>
        <p:spPr>
          <a:ln/>
        </p:spPr>
        <p:txBody>
          <a:bodyPr/>
          <a:lstStyle>
            <a:lvl1pPr>
              <a:defRPr/>
            </a:lvl1pPr>
          </a:lstStyle>
          <a:p>
            <a:pPr>
              <a:defRPr/>
            </a:pPr>
            <a:fld id="{C2165DEA-B2B4-4404-BE9A-96A1D3410401}" type="slidenum">
              <a:rPr lang="ru-RU"/>
              <a:pPr>
                <a:defRPr/>
              </a:pPr>
              <a:t>‹#›</a:t>
            </a:fld>
            <a:endParaRPr lang="ru-RU"/>
          </a:p>
        </p:txBody>
      </p:sp>
      <p:sp>
        <p:nvSpPr>
          <p:cNvPr id="7"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298185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
          <p:cNvSpPr>
            <a:spLocks noGrp="1" noChangeArrowheads="1"/>
          </p:cNvSpPr>
          <p:nvPr>
            <p:ph type="dt" sz="half" idx="10"/>
          </p:nvPr>
        </p:nvSpPr>
        <p:spPr>
          <a:ln/>
        </p:spPr>
        <p:txBody>
          <a:bodyPr/>
          <a:lstStyle>
            <a:lvl1pPr>
              <a:defRPr/>
            </a:lvl1pPr>
          </a:lstStyle>
          <a:p>
            <a:pPr>
              <a:defRPr/>
            </a:pPr>
            <a:endParaRPr lang="ru-RU"/>
          </a:p>
        </p:txBody>
      </p:sp>
      <p:sp>
        <p:nvSpPr>
          <p:cNvPr id="6" name="Rectangle 3"/>
          <p:cNvSpPr>
            <a:spLocks noGrp="1" noChangeArrowheads="1"/>
          </p:cNvSpPr>
          <p:nvPr>
            <p:ph type="sldNum" sz="quarter" idx="11"/>
          </p:nvPr>
        </p:nvSpPr>
        <p:spPr>
          <a:ln/>
        </p:spPr>
        <p:txBody>
          <a:bodyPr/>
          <a:lstStyle>
            <a:lvl1pPr>
              <a:defRPr/>
            </a:lvl1pPr>
          </a:lstStyle>
          <a:p>
            <a:pPr>
              <a:defRPr/>
            </a:pPr>
            <a:fld id="{620AAAFA-C576-466C-BB11-E49F9616E4A7}" type="slidenum">
              <a:rPr lang="ru-RU"/>
              <a:pPr>
                <a:defRPr/>
              </a:pPr>
              <a:t>‹#›</a:t>
            </a:fld>
            <a:endParaRPr lang="ru-RU"/>
          </a:p>
        </p:txBody>
      </p:sp>
      <p:sp>
        <p:nvSpPr>
          <p:cNvPr id="7"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3948862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dt" sz="half" idx="10"/>
          </p:nvPr>
        </p:nvSpPr>
        <p:spPr>
          <a:ln/>
        </p:spPr>
        <p:txBody>
          <a:bodyPr/>
          <a:lstStyle>
            <a:lvl1pPr>
              <a:defRPr/>
            </a:lvl1pPr>
          </a:lstStyle>
          <a:p>
            <a:pPr>
              <a:defRPr/>
            </a:pPr>
            <a:endParaRPr lang="ru-RU"/>
          </a:p>
        </p:txBody>
      </p:sp>
      <p:sp>
        <p:nvSpPr>
          <p:cNvPr id="5" name="Rectangle 3"/>
          <p:cNvSpPr>
            <a:spLocks noGrp="1" noChangeArrowheads="1"/>
          </p:cNvSpPr>
          <p:nvPr>
            <p:ph type="sldNum" sz="quarter" idx="11"/>
          </p:nvPr>
        </p:nvSpPr>
        <p:spPr>
          <a:ln/>
        </p:spPr>
        <p:txBody>
          <a:bodyPr/>
          <a:lstStyle>
            <a:lvl1pPr>
              <a:defRPr/>
            </a:lvl1pPr>
          </a:lstStyle>
          <a:p>
            <a:pPr>
              <a:defRPr/>
            </a:pPr>
            <a:fld id="{89FF9E98-CA40-4C4D-98A5-F4EC9055AF03}" type="slidenum">
              <a:rPr lang="ru-RU"/>
              <a:pPr>
                <a:defRPr/>
              </a:pPr>
              <a:t>‹#›</a:t>
            </a:fld>
            <a:endParaRPr lang="ru-RU"/>
          </a:p>
        </p:txBody>
      </p:sp>
      <p:sp>
        <p:nvSpPr>
          <p:cNvPr id="6"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2965845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p:cNvSpPr>
            <a:spLocks noGrp="1" noChangeArrowheads="1"/>
          </p:cNvSpPr>
          <p:nvPr>
            <p:ph type="dt" sz="half" idx="10"/>
          </p:nvPr>
        </p:nvSpPr>
        <p:spPr>
          <a:ln/>
        </p:spPr>
        <p:txBody>
          <a:bodyPr/>
          <a:lstStyle>
            <a:lvl1pPr>
              <a:defRPr/>
            </a:lvl1pPr>
          </a:lstStyle>
          <a:p>
            <a:pPr>
              <a:defRPr/>
            </a:pPr>
            <a:endParaRPr lang="ru-RU"/>
          </a:p>
        </p:txBody>
      </p:sp>
      <p:sp>
        <p:nvSpPr>
          <p:cNvPr id="5" name="Rectangle 3"/>
          <p:cNvSpPr>
            <a:spLocks noGrp="1" noChangeArrowheads="1"/>
          </p:cNvSpPr>
          <p:nvPr>
            <p:ph type="sldNum" sz="quarter" idx="11"/>
          </p:nvPr>
        </p:nvSpPr>
        <p:spPr>
          <a:ln/>
        </p:spPr>
        <p:txBody>
          <a:bodyPr/>
          <a:lstStyle>
            <a:lvl1pPr>
              <a:defRPr/>
            </a:lvl1pPr>
          </a:lstStyle>
          <a:p>
            <a:pPr>
              <a:defRPr/>
            </a:pPr>
            <a:fld id="{C31290EB-7A05-4F4B-B5C0-469EDBD268EC}" type="slidenum">
              <a:rPr lang="ru-RU"/>
              <a:pPr>
                <a:defRPr/>
              </a:pPr>
              <a:t>‹#›</a:t>
            </a:fld>
            <a:endParaRPr lang="ru-RU"/>
          </a:p>
        </p:txBody>
      </p:sp>
      <p:sp>
        <p:nvSpPr>
          <p:cNvPr id="6"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2340262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half" idx="1"/>
          </p:nvPr>
        </p:nvSpPr>
        <p:spPr>
          <a:xfrm>
            <a:off x="457200" y="1600200"/>
            <a:ext cx="8229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3938588"/>
            <a:ext cx="8229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dt" sz="half" idx="10"/>
          </p:nvPr>
        </p:nvSpPr>
        <p:spPr>
          <a:ln/>
        </p:spPr>
        <p:txBody>
          <a:bodyPr/>
          <a:lstStyle>
            <a:lvl1pPr>
              <a:defRPr/>
            </a:lvl1pPr>
          </a:lstStyle>
          <a:p>
            <a:pPr>
              <a:defRPr/>
            </a:pPr>
            <a:endParaRPr lang="ru-RU"/>
          </a:p>
        </p:txBody>
      </p:sp>
      <p:sp>
        <p:nvSpPr>
          <p:cNvPr id="6" name="Rectangle 3"/>
          <p:cNvSpPr>
            <a:spLocks noGrp="1" noChangeArrowheads="1"/>
          </p:cNvSpPr>
          <p:nvPr>
            <p:ph type="sldNum" sz="quarter" idx="11"/>
          </p:nvPr>
        </p:nvSpPr>
        <p:spPr>
          <a:ln/>
        </p:spPr>
        <p:txBody>
          <a:bodyPr/>
          <a:lstStyle>
            <a:lvl1pPr>
              <a:defRPr/>
            </a:lvl1pPr>
          </a:lstStyle>
          <a:p>
            <a:pPr>
              <a:defRPr/>
            </a:pPr>
            <a:fld id="{BA6B3EEA-AB19-42BD-917B-F1337B35D041}" type="slidenum">
              <a:rPr lang="ru-RU"/>
              <a:pPr>
                <a:defRPr/>
              </a:pPr>
              <a:t>‹#›</a:t>
            </a:fld>
            <a:endParaRPr lang="ru-RU"/>
          </a:p>
        </p:txBody>
      </p:sp>
      <p:sp>
        <p:nvSpPr>
          <p:cNvPr id="7"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56962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0C85139-8A7D-41B9-BA17-BC18D492BD9F}" type="slidenum">
              <a:rPr lang="ru-RU" altLang="ru-RU"/>
              <a:pPr>
                <a:defRPr/>
              </a:pPr>
              <a:t>‹#›</a:t>
            </a:fld>
            <a:endParaRPr lang="ru-RU" altLang="ru-RU"/>
          </a:p>
        </p:txBody>
      </p:sp>
    </p:spTree>
    <p:extLst>
      <p:ext uri="{BB962C8B-B14F-4D97-AF65-F5344CB8AC3E}">
        <p14:creationId xmlns:p14="http://schemas.microsoft.com/office/powerpoint/2010/main" val="2382094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quarter" idx="1"/>
          </p:nvPr>
        </p:nvSpPr>
        <p:spPr>
          <a:xfrm>
            <a:off x="457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57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648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dt" sz="half" idx="10"/>
          </p:nvPr>
        </p:nvSpPr>
        <p:spPr>
          <a:ln/>
        </p:spPr>
        <p:txBody>
          <a:bodyPr/>
          <a:lstStyle>
            <a:lvl1pPr>
              <a:defRPr/>
            </a:lvl1pPr>
          </a:lstStyle>
          <a:p>
            <a:pPr>
              <a:defRPr/>
            </a:pPr>
            <a:endParaRPr lang="ru-RU"/>
          </a:p>
        </p:txBody>
      </p:sp>
      <p:sp>
        <p:nvSpPr>
          <p:cNvPr id="7" name="Rectangle 3"/>
          <p:cNvSpPr>
            <a:spLocks noGrp="1" noChangeArrowheads="1"/>
          </p:cNvSpPr>
          <p:nvPr>
            <p:ph type="sldNum" sz="quarter" idx="11"/>
          </p:nvPr>
        </p:nvSpPr>
        <p:spPr>
          <a:ln/>
        </p:spPr>
        <p:txBody>
          <a:bodyPr/>
          <a:lstStyle>
            <a:lvl1pPr>
              <a:defRPr/>
            </a:lvl1pPr>
          </a:lstStyle>
          <a:p>
            <a:pPr>
              <a:defRPr/>
            </a:pPr>
            <a:fld id="{B37EB057-08A8-4CBC-8931-2F3E67000E25}" type="slidenum">
              <a:rPr lang="ru-RU"/>
              <a:pPr>
                <a:defRPr/>
              </a:pPr>
              <a:t>‹#›</a:t>
            </a:fld>
            <a:endParaRPr lang="ru-RU"/>
          </a:p>
        </p:txBody>
      </p:sp>
      <p:sp>
        <p:nvSpPr>
          <p:cNvPr id="8"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1314792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dt" sz="half" idx="10"/>
          </p:nvPr>
        </p:nvSpPr>
        <p:spPr>
          <a:ln/>
        </p:spPr>
        <p:txBody>
          <a:bodyPr/>
          <a:lstStyle>
            <a:lvl1pPr>
              <a:defRPr/>
            </a:lvl1pPr>
          </a:lstStyle>
          <a:p>
            <a:pPr>
              <a:defRPr/>
            </a:pPr>
            <a:endParaRPr lang="ru-RU"/>
          </a:p>
        </p:txBody>
      </p:sp>
      <p:sp>
        <p:nvSpPr>
          <p:cNvPr id="6" name="Rectangle 3"/>
          <p:cNvSpPr>
            <a:spLocks noGrp="1" noChangeArrowheads="1"/>
          </p:cNvSpPr>
          <p:nvPr>
            <p:ph type="sldNum" sz="quarter" idx="11"/>
          </p:nvPr>
        </p:nvSpPr>
        <p:spPr>
          <a:ln/>
        </p:spPr>
        <p:txBody>
          <a:bodyPr/>
          <a:lstStyle>
            <a:lvl1pPr>
              <a:defRPr/>
            </a:lvl1pPr>
          </a:lstStyle>
          <a:p>
            <a:pPr>
              <a:defRPr/>
            </a:pPr>
            <a:fld id="{CF11CA93-71BC-4775-B9EB-91F6DB50420A}" type="slidenum">
              <a:rPr lang="ru-RU"/>
              <a:pPr>
                <a:defRPr/>
              </a:pPr>
              <a:t>‹#›</a:t>
            </a:fld>
            <a:endParaRPr lang="ru-RU"/>
          </a:p>
        </p:txBody>
      </p:sp>
      <p:sp>
        <p:nvSpPr>
          <p:cNvPr id="7"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2039714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dt" sz="half" idx="10"/>
          </p:nvPr>
        </p:nvSpPr>
        <p:spPr>
          <a:ln/>
        </p:spPr>
        <p:txBody>
          <a:bodyPr/>
          <a:lstStyle>
            <a:lvl1pPr>
              <a:defRPr/>
            </a:lvl1pPr>
          </a:lstStyle>
          <a:p>
            <a:pPr>
              <a:defRPr/>
            </a:pPr>
            <a:endParaRPr lang="ru-RU"/>
          </a:p>
        </p:txBody>
      </p:sp>
      <p:sp>
        <p:nvSpPr>
          <p:cNvPr id="4" name="Rectangle 3"/>
          <p:cNvSpPr>
            <a:spLocks noGrp="1" noChangeArrowheads="1"/>
          </p:cNvSpPr>
          <p:nvPr>
            <p:ph type="sldNum" sz="quarter" idx="11"/>
          </p:nvPr>
        </p:nvSpPr>
        <p:spPr>
          <a:ln/>
        </p:spPr>
        <p:txBody>
          <a:bodyPr/>
          <a:lstStyle>
            <a:lvl1pPr>
              <a:defRPr/>
            </a:lvl1pPr>
          </a:lstStyle>
          <a:p>
            <a:pPr>
              <a:defRPr/>
            </a:pPr>
            <a:fld id="{0264A0C2-73AF-499D-93D6-2851C26D7A8D}" type="slidenum">
              <a:rPr lang="ru-RU"/>
              <a:pPr>
                <a:defRPr/>
              </a:pPr>
              <a:t>‹#›</a:t>
            </a:fld>
            <a:endParaRPr lang="ru-RU"/>
          </a:p>
        </p:txBody>
      </p:sp>
      <p:sp>
        <p:nvSpPr>
          <p:cNvPr id="5"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66394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575D62C-93CC-4948-A277-1BE1EA9A68AC}" type="slidenum">
              <a:rPr lang="ru-RU" altLang="ru-RU"/>
              <a:pPr>
                <a:defRPr/>
              </a:pPr>
              <a:t>‹#›</a:t>
            </a:fld>
            <a:endParaRPr lang="ru-RU" altLang="ru-RU"/>
          </a:p>
        </p:txBody>
      </p:sp>
    </p:spTree>
    <p:extLst>
      <p:ext uri="{BB962C8B-B14F-4D97-AF65-F5344CB8AC3E}">
        <p14:creationId xmlns:p14="http://schemas.microsoft.com/office/powerpoint/2010/main" val="320273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89218F82-D913-4824-9100-F837048D08BC}" type="slidenum">
              <a:rPr lang="ru-RU" altLang="ru-RU"/>
              <a:pPr>
                <a:defRPr/>
              </a:pPr>
              <a:t>‹#›</a:t>
            </a:fld>
            <a:endParaRPr lang="ru-RU" altLang="ru-RU"/>
          </a:p>
        </p:txBody>
      </p:sp>
    </p:spTree>
    <p:extLst>
      <p:ext uri="{BB962C8B-B14F-4D97-AF65-F5344CB8AC3E}">
        <p14:creationId xmlns:p14="http://schemas.microsoft.com/office/powerpoint/2010/main" val="4053297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257F4086-397F-4298-83D0-7D7333A4BD1D}" type="slidenum">
              <a:rPr lang="ru-RU" altLang="ru-RU"/>
              <a:pPr>
                <a:defRPr/>
              </a:pPr>
              <a:t>‹#›</a:t>
            </a:fld>
            <a:endParaRPr lang="ru-RU" altLang="ru-RU"/>
          </a:p>
        </p:txBody>
      </p:sp>
    </p:spTree>
    <p:extLst>
      <p:ext uri="{BB962C8B-B14F-4D97-AF65-F5344CB8AC3E}">
        <p14:creationId xmlns:p14="http://schemas.microsoft.com/office/powerpoint/2010/main" val="991197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3D96E68E-D38C-489F-BAD8-2BB31DC53DC1}" type="slidenum">
              <a:rPr lang="ru-RU" altLang="ru-RU"/>
              <a:pPr>
                <a:defRPr/>
              </a:pPr>
              <a:t>‹#›</a:t>
            </a:fld>
            <a:endParaRPr lang="ru-RU" altLang="ru-RU"/>
          </a:p>
        </p:txBody>
      </p:sp>
    </p:spTree>
    <p:extLst>
      <p:ext uri="{BB962C8B-B14F-4D97-AF65-F5344CB8AC3E}">
        <p14:creationId xmlns:p14="http://schemas.microsoft.com/office/powerpoint/2010/main" val="3814344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66CEF3C2-645D-474A-9AFE-BE08B89EA83D}" type="slidenum">
              <a:rPr lang="ru-RU" altLang="ru-RU"/>
              <a:pPr>
                <a:defRPr/>
              </a:pPr>
              <a:t>‹#›</a:t>
            </a:fld>
            <a:endParaRPr lang="ru-RU" altLang="ru-RU"/>
          </a:p>
        </p:txBody>
      </p:sp>
    </p:spTree>
    <p:extLst>
      <p:ext uri="{BB962C8B-B14F-4D97-AF65-F5344CB8AC3E}">
        <p14:creationId xmlns:p14="http://schemas.microsoft.com/office/powerpoint/2010/main" val="536848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30CD651-23C7-4153-A427-2FAEE4E6A556}" type="slidenum">
              <a:rPr lang="ru-RU" altLang="ru-RU"/>
              <a:pPr>
                <a:defRPr/>
              </a:pPr>
              <a:t>‹#›</a:t>
            </a:fld>
            <a:endParaRPr lang="ru-RU" altLang="ru-RU"/>
          </a:p>
        </p:txBody>
      </p:sp>
    </p:spTree>
    <p:extLst>
      <p:ext uri="{BB962C8B-B14F-4D97-AF65-F5344CB8AC3E}">
        <p14:creationId xmlns:p14="http://schemas.microsoft.com/office/powerpoint/2010/main" val="316838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263171"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2631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Arial" charset="0"/>
              </a:defRPr>
            </a:lvl1pPr>
          </a:lstStyle>
          <a:p>
            <a:pPr>
              <a:defRPr/>
            </a:pPr>
            <a:endParaRPr lang="ru-RU"/>
          </a:p>
        </p:txBody>
      </p:sp>
      <p:sp>
        <p:nvSpPr>
          <p:cNvPr id="2631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Arial" charset="0"/>
              </a:defRPr>
            </a:lvl1pPr>
          </a:lstStyle>
          <a:p>
            <a:pPr>
              <a:defRPr/>
            </a:pPr>
            <a:endParaRPr lang="ru-RU"/>
          </a:p>
        </p:txBody>
      </p:sp>
      <p:sp>
        <p:nvSpPr>
          <p:cNvPr id="2631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824F70BE-F1F2-482F-A627-956F527CF2B1}" type="slidenum">
              <a:rPr lang="ru-RU" altLang="ru-RU"/>
              <a:pPr>
                <a:defRPr/>
              </a:pPr>
              <a:t>‹#›</a:t>
            </a:fld>
            <a:endParaRPr lang="ru-RU" altLang="ru-RU"/>
          </a:p>
        </p:txBody>
      </p:sp>
    </p:spTree>
  </p:cSld>
  <p:clrMap bg1="dk2" tx1="lt1" bg2="dk1" tx2="lt2" accent1="accent1" accent2="accent2" accent3="accent3" accent4="accent4" accent5="accent5" accent6="accent6" hlink="hlink" folHlink="folHlink"/>
  <p:sldLayoutIdLst>
    <p:sldLayoutId id="2147484528"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 id="2147484524" r:id="rId14"/>
    <p:sldLayoutId id="2147484525" r:id="rId15"/>
    <p:sldLayoutId id="2147484526" r:id="rId16"/>
    <p:sldLayoutId id="2147484527" r:id="rId17"/>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ru-RU"/>
          </a:p>
        </p:txBody>
      </p:sp>
      <p:sp>
        <p:nvSpPr>
          <p:cNvPr id="2765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D478F69-F2A7-42F8-A3CE-81F14BA63B69}" type="slidenum">
              <a:rPr lang="ru-RU"/>
              <a:pPr>
                <a:defRPr/>
              </a:pPr>
              <a:t>‹#›</a:t>
            </a:fld>
            <a:endParaRPr lang="ru-RU"/>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765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ru-RU"/>
              </a:p>
            </p:txBody>
          </p:sp>
          <p:sp>
            <p:nvSpPr>
              <p:cNvPr id="2765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ru-RU"/>
              </a:p>
            </p:txBody>
          </p:sp>
          <p:sp>
            <p:nvSpPr>
              <p:cNvPr id="2765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ru-RU"/>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765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ru-RU"/>
              </a:p>
            </p:txBody>
          </p:sp>
        </p:grpSp>
        <p:sp>
          <p:nvSpPr>
            <p:cNvPr id="2765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ru-RU"/>
            </a:p>
          </p:txBody>
        </p:sp>
        <p:sp>
          <p:nvSpPr>
            <p:cNvPr id="103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766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2766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a:defRPr/>
            </a:pPr>
            <a:endParaRPr lang="ru-RU"/>
          </a:p>
        </p:txBody>
      </p:sp>
      <p:sp>
        <p:nvSpPr>
          <p:cNvPr id="2766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279315445"/>
      </p:ext>
    </p:extLst>
  </p:cSld>
  <p:clrMap bg1="dk2" tx1="lt1" bg2="dk1" tx2="lt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 id="2147484542" r:id="rId13"/>
    <p:sldLayoutId id="2147484543" r:id="rId14"/>
    <p:sldLayoutId id="2147484544"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mfvt.ru/wp-content/uploads/2010/12/untitled-151.jpg" TargetMode="Externa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21-104116-rak-podgelud-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442" y="1692775"/>
            <a:ext cx="5434870" cy="4688976"/>
          </a:xfrm>
          <a:prstGeom prst="rect">
            <a:avLst/>
          </a:prstGeom>
          <a:solidFill>
            <a:srgbClr val="000080">
              <a:alpha val="0"/>
            </a:srgbClr>
          </a:solidFill>
          <a:ln w="3175">
            <a:solidFill>
              <a:schemeClr val="bg1"/>
            </a:solidFill>
            <a:miter lim="800000"/>
            <a:headEnd/>
            <a:tailEnd/>
          </a:ln>
        </p:spPr>
      </p:pic>
      <p:sp>
        <p:nvSpPr>
          <p:cNvPr id="2050" name="Rectangle 2"/>
          <p:cNvSpPr>
            <a:spLocks noGrp="1" noChangeArrowheads="1"/>
          </p:cNvSpPr>
          <p:nvPr>
            <p:ph type="ctrTitle"/>
          </p:nvPr>
        </p:nvSpPr>
        <p:spPr>
          <a:xfrm>
            <a:off x="647700" y="476251"/>
            <a:ext cx="7772400" cy="792510"/>
          </a:xfrm>
        </p:spPr>
        <p:txBody>
          <a:bodyPr/>
          <a:lstStyle/>
          <a:p>
            <a:pPr eaLnBrk="1" hangingPunct="1">
              <a:defRPr/>
            </a:pPr>
            <a:r>
              <a:rPr lang="en-US" dirty="0"/>
              <a:t>OBSTRUCTIVE JAUNDICE</a:t>
            </a:r>
            <a:endParaRPr lang="ru-RU" dirty="0"/>
          </a:p>
        </p:txBody>
      </p:sp>
      <p:sp>
        <p:nvSpPr>
          <p:cNvPr id="2051" name="Rectangle 3"/>
          <p:cNvSpPr>
            <a:spLocks noGrp="1" noChangeArrowheads="1"/>
          </p:cNvSpPr>
          <p:nvPr>
            <p:ph type="subTitle" idx="1"/>
          </p:nvPr>
        </p:nvSpPr>
        <p:spPr>
          <a:xfrm>
            <a:off x="1403350" y="5268913"/>
            <a:ext cx="6400800" cy="1039812"/>
          </a:xfrm>
        </p:spPr>
        <p:txBody>
          <a:bodyPr/>
          <a:lstStyle/>
          <a:p>
            <a:pPr eaLnBrk="1" hangingPunct="1">
              <a:defRPr/>
            </a:pP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t>CAUSES OF OBSTRUCTIVE JAUNDICE</a:t>
            </a:r>
            <a:endParaRPr lang="ru-RU" dirty="0"/>
          </a:p>
        </p:txBody>
      </p:sp>
      <p:sp>
        <p:nvSpPr>
          <p:cNvPr id="3" name="Объект 2"/>
          <p:cNvSpPr>
            <a:spLocks noGrp="1"/>
          </p:cNvSpPr>
          <p:nvPr>
            <p:ph idx="1"/>
          </p:nvPr>
        </p:nvSpPr>
        <p:spPr>
          <a:xfrm>
            <a:off x="457200" y="1772816"/>
            <a:ext cx="8229600" cy="4968552"/>
          </a:xfrm>
        </p:spPr>
        <p:txBody>
          <a:bodyPr/>
          <a:lstStyle/>
          <a:p>
            <a:pPr marL="0" indent="0">
              <a:buNone/>
            </a:pPr>
            <a:r>
              <a:rPr lang="en-US" sz="2200" dirty="0"/>
              <a:t>1. Malformations:</a:t>
            </a:r>
          </a:p>
          <a:p>
            <a:pPr marL="0" indent="0">
              <a:buNone/>
            </a:pPr>
            <a:r>
              <a:rPr lang="en-US" sz="2200" dirty="0"/>
              <a:t>• atresia of the biliary tract;</a:t>
            </a:r>
          </a:p>
          <a:p>
            <a:pPr marL="0" indent="0">
              <a:buNone/>
            </a:pPr>
            <a:r>
              <a:rPr lang="en-US" sz="2200" dirty="0"/>
              <a:t>• bile duct hypoplasia;</a:t>
            </a:r>
          </a:p>
          <a:p>
            <a:pPr marL="0" indent="0">
              <a:buNone/>
            </a:pPr>
            <a:r>
              <a:rPr lang="en-US" sz="2200" dirty="0"/>
              <a:t>• cysts of the common bile duct;</a:t>
            </a:r>
          </a:p>
          <a:p>
            <a:pPr marL="0" indent="0">
              <a:buNone/>
            </a:pPr>
            <a:r>
              <a:rPr lang="en-US" sz="2200" dirty="0"/>
              <a:t>• duodenal </a:t>
            </a:r>
            <a:r>
              <a:rPr lang="en-US" sz="2200" dirty="0" err="1"/>
              <a:t>diverticulums</a:t>
            </a:r>
            <a:r>
              <a:rPr lang="en-US" sz="2200" dirty="0"/>
              <a:t> located near the large duodenal papilla.</a:t>
            </a:r>
          </a:p>
          <a:p>
            <a:pPr marL="0" indent="0">
              <a:buNone/>
            </a:pPr>
            <a:r>
              <a:rPr lang="en-US" sz="2200" dirty="0"/>
              <a:t>2. Benign diseases of the biliary tract:</a:t>
            </a:r>
          </a:p>
          <a:p>
            <a:pPr marL="0" indent="0">
              <a:buNone/>
            </a:pPr>
            <a:r>
              <a:rPr lang="en-US" sz="2200" dirty="0"/>
              <a:t>• gallstone disease complicated by </a:t>
            </a:r>
            <a:r>
              <a:rPr lang="en-US" sz="2200" dirty="0" err="1"/>
              <a:t>cholangiolithiasis</a:t>
            </a:r>
            <a:r>
              <a:rPr lang="en-US" sz="2200" dirty="0"/>
              <a:t>;</a:t>
            </a:r>
          </a:p>
          <a:p>
            <a:pPr marL="0" indent="0">
              <a:buNone/>
            </a:pPr>
            <a:r>
              <a:rPr lang="en-US" sz="2200" dirty="0"/>
              <a:t>• hammered in stones of a large duodenal papilla;</a:t>
            </a:r>
          </a:p>
          <a:p>
            <a:pPr marL="0" indent="0">
              <a:buNone/>
            </a:pPr>
            <a:r>
              <a:rPr lang="en-US" sz="2200" dirty="0"/>
              <a:t>• strictures of the bile ducts;</a:t>
            </a:r>
          </a:p>
          <a:p>
            <a:pPr marL="0" indent="0">
              <a:buNone/>
            </a:pPr>
            <a:r>
              <a:rPr lang="en-US" sz="2200" dirty="0"/>
              <a:t>• stenosis of the large duodenal papilla.</a:t>
            </a:r>
            <a:endParaRPr lang="ru-RU" sz="1100" dirty="0"/>
          </a:p>
        </p:txBody>
      </p:sp>
    </p:spTree>
    <p:extLst>
      <p:ext uri="{BB962C8B-B14F-4D97-AF65-F5344CB8AC3E}">
        <p14:creationId xmlns:p14="http://schemas.microsoft.com/office/powerpoint/2010/main" val="19221802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5"/>
          <p:cNvSpPr>
            <a:spLocks noGrp="1" noRot="1" noChangeArrowheads="1"/>
          </p:cNvSpPr>
          <p:nvPr>
            <p:ph type="title"/>
          </p:nvPr>
        </p:nvSpPr>
        <p:spPr/>
        <p:txBody>
          <a:bodyPr/>
          <a:lstStyle/>
          <a:p>
            <a:pPr eaLnBrk="1" hangingPunct="1">
              <a:defRPr/>
            </a:pPr>
            <a:endParaRPr lang="ru-RU"/>
          </a:p>
        </p:txBody>
      </p:sp>
      <p:pic>
        <p:nvPicPr>
          <p:cNvPr id="5120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5393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p:txBody>
          <a:bodyPr/>
          <a:lstStyle/>
          <a:p>
            <a:pPr eaLnBrk="1" hangingPunct="1">
              <a:defRPr/>
            </a:pPr>
            <a:r>
              <a:rPr lang="en-US" dirty="0"/>
              <a:t>Stenosis of the </a:t>
            </a:r>
            <a:r>
              <a:rPr lang="en-US" dirty="0" err="1"/>
              <a:t>Vater</a:t>
            </a:r>
            <a:r>
              <a:rPr lang="en-US" dirty="0"/>
              <a:t> papilla</a:t>
            </a:r>
            <a:endParaRPr lang="ru-RU" dirty="0"/>
          </a:p>
        </p:txBody>
      </p:sp>
      <p:sp>
        <p:nvSpPr>
          <p:cNvPr id="61443" name="Rectangle 3"/>
          <p:cNvSpPr>
            <a:spLocks noGrp="1" noChangeArrowheads="1"/>
          </p:cNvSpPr>
          <p:nvPr>
            <p:ph type="body" idx="1"/>
          </p:nvPr>
        </p:nvSpPr>
        <p:spPr/>
        <p:txBody>
          <a:bodyPr/>
          <a:lstStyle/>
          <a:p>
            <a:pPr marL="0" indent="0" eaLnBrk="1" hangingPunct="1">
              <a:buNone/>
              <a:defRPr/>
            </a:pPr>
            <a:r>
              <a:rPr lang="en-US" dirty="0"/>
              <a:t>By etiology: primary, secondary</a:t>
            </a:r>
          </a:p>
          <a:p>
            <a:pPr marL="0" indent="0" eaLnBrk="1" hangingPunct="1">
              <a:buNone/>
              <a:defRPr/>
            </a:pPr>
            <a:r>
              <a:rPr lang="en-US" dirty="0"/>
              <a:t>By prevalence: isolated, extended</a:t>
            </a:r>
          </a:p>
          <a:p>
            <a:pPr marL="0" indent="0" eaLnBrk="1" hangingPunct="1">
              <a:buNone/>
              <a:defRPr/>
            </a:pPr>
            <a:r>
              <a:rPr lang="en-US" dirty="0"/>
              <a:t>By the degree of narrowing</a:t>
            </a:r>
            <a:r>
              <a:rPr lang="ru-RU" dirty="0"/>
              <a:t>:</a:t>
            </a:r>
            <a:endParaRPr lang="en-US" dirty="0"/>
          </a:p>
          <a:p>
            <a:pPr marL="609600" indent="-609600" eaLnBrk="1" hangingPunct="1">
              <a:defRPr/>
            </a:pPr>
            <a:r>
              <a:rPr lang="en-US" dirty="0"/>
              <a:t>1 degree diameter BDS more than 3 mm</a:t>
            </a:r>
          </a:p>
          <a:p>
            <a:pPr marL="609600" indent="-609600" eaLnBrk="1" hangingPunct="1">
              <a:defRPr/>
            </a:pPr>
            <a:r>
              <a:rPr lang="en-US" dirty="0"/>
              <a:t>2 degree diameter 1-3 mm</a:t>
            </a:r>
          </a:p>
          <a:p>
            <a:pPr marL="609600" indent="-609600" eaLnBrk="1" hangingPunct="1">
              <a:defRPr/>
            </a:pPr>
            <a:r>
              <a:rPr lang="en-US" dirty="0"/>
              <a:t>3 degree diameter is less than 1mm.</a:t>
            </a:r>
            <a:endParaRPr lang="ru-RU" dirty="0"/>
          </a:p>
        </p:txBody>
      </p:sp>
    </p:spTree>
    <p:extLst>
      <p:ext uri="{BB962C8B-B14F-4D97-AF65-F5344CB8AC3E}">
        <p14:creationId xmlns:p14="http://schemas.microsoft.com/office/powerpoint/2010/main" val="10871056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body" idx="1"/>
          </p:nvPr>
        </p:nvSpPr>
        <p:spPr>
          <a:xfrm>
            <a:off x="251520" y="260648"/>
            <a:ext cx="8713093" cy="6597352"/>
          </a:xfrm>
        </p:spPr>
        <p:txBody>
          <a:bodyPr/>
          <a:lstStyle/>
          <a:p>
            <a:pPr algn="ctr" eaLnBrk="1" hangingPunct="1">
              <a:buNone/>
              <a:defRPr/>
            </a:pPr>
            <a:r>
              <a:rPr lang="en-US" sz="4400" dirty="0"/>
              <a:t>Clinic stenosis of </a:t>
            </a:r>
            <a:r>
              <a:rPr lang="en-US" sz="4400" dirty="0" err="1"/>
              <a:t>Vater</a:t>
            </a:r>
            <a:r>
              <a:rPr lang="en-US" sz="4400" dirty="0"/>
              <a:t> papilla</a:t>
            </a:r>
            <a:r>
              <a:rPr lang="ru-RU" sz="4400" dirty="0"/>
              <a:t>:</a:t>
            </a:r>
          </a:p>
          <a:p>
            <a:pPr eaLnBrk="1" hangingPunct="1">
              <a:defRPr/>
            </a:pPr>
            <a:r>
              <a:rPr lang="en-US" sz="4400" dirty="0"/>
              <a:t>Pain in the right hypochondrium</a:t>
            </a:r>
          </a:p>
          <a:p>
            <a:pPr eaLnBrk="1" hangingPunct="1">
              <a:defRPr/>
            </a:pPr>
            <a:r>
              <a:rPr lang="en-US" sz="4400" dirty="0"/>
              <a:t>Obstructive jaundice</a:t>
            </a:r>
          </a:p>
          <a:p>
            <a:pPr eaLnBrk="1" hangingPunct="1">
              <a:defRPr/>
            </a:pPr>
            <a:r>
              <a:rPr lang="en-US" sz="4400" dirty="0"/>
              <a:t>Cholangitis</a:t>
            </a:r>
          </a:p>
          <a:p>
            <a:pPr eaLnBrk="1" hangingPunct="1">
              <a:defRPr/>
            </a:pPr>
            <a:r>
              <a:rPr lang="en-US" sz="4400" dirty="0"/>
              <a:t>Perhaps the development of pancreatitis</a:t>
            </a:r>
            <a:endParaRPr lang="ru-RU" sz="4400" dirty="0"/>
          </a:p>
        </p:txBody>
      </p:sp>
    </p:spTree>
    <p:extLst>
      <p:ext uri="{BB962C8B-B14F-4D97-AF65-F5344CB8AC3E}">
        <p14:creationId xmlns:p14="http://schemas.microsoft.com/office/powerpoint/2010/main" val="42200062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5"/>
          <p:cNvSpPr>
            <a:spLocks noGrp="1" noRot="1" noChangeArrowheads="1"/>
          </p:cNvSpPr>
          <p:nvPr>
            <p:ph type="title"/>
          </p:nvPr>
        </p:nvSpPr>
        <p:spPr>
          <a:xfrm>
            <a:off x="6486630" y="1772816"/>
            <a:ext cx="2629961" cy="1368152"/>
          </a:xfrm>
        </p:spPr>
        <p:txBody>
          <a:bodyPr/>
          <a:lstStyle/>
          <a:p>
            <a:pPr eaLnBrk="1" hangingPunct="1">
              <a:defRPr/>
            </a:pPr>
            <a:r>
              <a:rPr lang="en-US" sz="2000" dirty="0"/>
              <a:t>Laparotomy, </a:t>
            </a:r>
            <a:r>
              <a:rPr lang="en-US" sz="2000" dirty="0" err="1"/>
              <a:t>transduodenal</a:t>
            </a:r>
            <a:r>
              <a:rPr lang="en-US" sz="2000" dirty="0"/>
              <a:t> </a:t>
            </a:r>
            <a:r>
              <a:rPr lang="en-US" sz="2000" dirty="0" err="1"/>
              <a:t>papillosphincterotomy</a:t>
            </a:r>
            <a:endParaRPr lang="ru-RU" sz="2000" dirty="0"/>
          </a:p>
        </p:txBody>
      </p:sp>
      <p:pic>
        <p:nvPicPr>
          <p:cNvPr id="5529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496" y="253160"/>
            <a:ext cx="6155015" cy="623731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9281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512" y="257887"/>
            <a:ext cx="5801597" cy="6072909"/>
          </a:xfr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E882F244-8602-49AD-8BDE-DF9FA0E0EA7A}"/>
              </a:ext>
            </a:extLst>
          </p:cNvPr>
          <p:cNvSpPr txBox="1">
            <a:spLocks noRot="1" noChangeArrowheads="1"/>
          </p:cNvSpPr>
          <p:nvPr/>
        </p:nvSpPr>
        <p:spPr bwMode="auto">
          <a:xfrm>
            <a:off x="6156176" y="2744924"/>
            <a:ext cx="2629961" cy="13681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eaLnBrk="1" hangingPunct="1">
              <a:defRPr/>
            </a:pPr>
            <a:r>
              <a:rPr lang="en-US" sz="2000" kern="0" dirty="0"/>
              <a:t>Laparotomy, </a:t>
            </a:r>
            <a:r>
              <a:rPr lang="en-US" sz="2000" kern="0" dirty="0" err="1"/>
              <a:t>transduodenal</a:t>
            </a:r>
            <a:r>
              <a:rPr lang="en-US" sz="2000" kern="0" dirty="0"/>
              <a:t> </a:t>
            </a:r>
            <a:r>
              <a:rPr lang="en-US" sz="2000" kern="0" dirty="0" err="1"/>
              <a:t>papillosphincterotomy</a:t>
            </a:r>
            <a:endParaRPr lang="ru-RU" sz="2000" kern="0" dirty="0"/>
          </a:p>
        </p:txBody>
      </p:sp>
    </p:spTree>
    <p:extLst>
      <p:ext uri="{BB962C8B-B14F-4D97-AF65-F5344CB8AC3E}">
        <p14:creationId xmlns:p14="http://schemas.microsoft.com/office/powerpoint/2010/main" val="14299797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520" y="404664"/>
            <a:ext cx="5354379" cy="5794318"/>
          </a:xfr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654FF886-2A9C-4214-9F02-E1E6DD8CE6C5}"/>
              </a:ext>
            </a:extLst>
          </p:cNvPr>
          <p:cNvSpPr>
            <a:spLocks noGrp="1" noRot="1" noChangeArrowheads="1"/>
          </p:cNvSpPr>
          <p:nvPr>
            <p:ph type="title"/>
          </p:nvPr>
        </p:nvSpPr>
        <p:spPr>
          <a:xfrm>
            <a:off x="6084168" y="2348880"/>
            <a:ext cx="2629961" cy="1368152"/>
          </a:xfrm>
        </p:spPr>
        <p:txBody>
          <a:bodyPr/>
          <a:lstStyle/>
          <a:p>
            <a:pPr eaLnBrk="1" hangingPunct="1">
              <a:defRPr/>
            </a:pPr>
            <a:r>
              <a:rPr lang="en-US" sz="2000" dirty="0"/>
              <a:t>Laparotomy, </a:t>
            </a:r>
            <a:r>
              <a:rPr lang="en-US" sz="2000" dirty="0" err="1"/>
              <a:t>transduodenal</a:t>
            </a:r>
            <a:r>
              <a:rPr lang="en-US" sz="2000" dirty="0"/>
              <a:t> </a:t>
            </a:r>
            <a:r>
              <a:rPr lang="en-US" sz="2000" dirty="0" err="1"/>
              <a:t>papillosphincterotomy</a:t>
            </a:r>
            <a:endParaRPr lang="ru-RU" sz="2000" dirty="0"/>
          </a:p>
        </p:txBody>
      </p:sp>
    </p:spTree>
    <p:extLst>
      <p:ext uri="{BB962C8B-B14F-4D97-AF65-F5344CB8AC3E}">
        <p14:creationId xmlns:p14="http://schemas.microsoft.com/office/powerpoint/2010/main" val="42230086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520" y="260648"/>
            <a:ext cx="4868601" cy="6021288"/>
          </a:xfr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575B1D76-0DFB-4BF2-9DEE-D44DD09C53F5}"/>
              </a:ext>
            </a:extLst>
          </p:cNvPr>
          <p:cNvSpPr>
            <a:spLocks noGrp="1" noRot="1" noChangeArrowheads="1"/>
          </p:cNvSpPr>
          <p:nvPr>
            <p:ph type="title"/>
          </p:nvPr>
        </p:nvSpPr>
        <p:spPr>
          <a:xfrm>
            <a:off x="5724128" y="2276872"/>
            <a:ext cx="2629961" cy="1368152"/>
          </a:xfrm>
        </p:spPr>
        <p:txBody>
          <a:bodyPr/>
          <a:lstStyle/>
          <a:p>
            <a:pPr eaLnBrk="1" hangingPunct="1">
              <a:defRPr/>
            </a:pPr>
            <a:r>
              <a:rPr lang="en-US" sz="2000" dirty="0"/>
              <a:t>Laparotomy, </a:t>
            </a:r>
            <a:r>
              <a:rPr lang="en-US" sz="2000" dirty="0" err="1"/>
              <a:t>transduodenal</a:t>
            </a:r>
            <a:r>
              <a:rPr lang="en-US" sz="2000" dirty="0"/>
              <a:t> </a:t>
            </a:r>
            <a:r>
              <a:rPr lang="en-US" sz="2000" dirty="0" err="1"/>
              <a:t>papillosphincterotomy</a:t>
            </a:r>
            <a:endParaRPr lang="ru-RU" sz="2000" dirty="0"/>
          </a:p>
        </p:txBody>
      </p:sp>
    </p:spTree>
    <p:extLst>
      <p:ext uri="{BB962C8B-B14F-4D97-AF65-F5344CB8AC3E}">
        <p14:creationId xmlns:p14="http://schemas.microsoft.com/office/powerpoint/2010/main" val="40539215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457200" y="61912"/>
            <a:ext cx="8229600" cy="1998936"/>
          </a:xfrm>
        </p:spPr>
        <p:txBody>
          <a:bodyPr>
            <a:normAutofit/>
          </a:bodyPr>
          <a:lstStyle/>
          <a:p>
            <a:pPr algn="ctr" eaLnBrk="1" hangingPunct="1">
              <a:defRPr/>
            </a:pPr>
            <a:r>
              <a:rPr lang="en-US" sz="3200" b="1" dirty="0"/>
              <a:t>Pancreas cancer</a:t>
            </a:r>
            <a:br>
              <a:rPr lang="ru-RU" sz="2400" dirty="0">
                <a:solidFill>
                  <a:schemeClr val="tx1"/>
                </a:solidFill>
              </a:rPr>
            </a:br>
            <a:r>
              <a:rPr lang="en-US" sz="2400" dirty="0">
                <a:solidFill>
                  <a:schemeClr val="tx1"/>
                </a:solidFill>
              </a:rPr>
              <a:t>The volume of organs to be removed with a “classical” pancreatoduodenal resection according </a:t>
            </a:r>
            <a:r>
              <a:rPr lang="en-US" sz="2400" dirty="0" err="1">
                <a:solidFill>
                  <a:schemeClr val="tx1"/>
                </a:solidFill>
              </a:rPr>
              <a:t>toWhipple</a:t>
            </a:r>
            <a:r>
              <a:rPr lang="ru-RU" sz="2400" dirty="0">
                <a:solidFill>
                  <a:schemeClr val="tx1"/>
                </a:solidFill>
              </a:rPr>
              <a:t> (1935)</a:t>
            </a:r>
          </a:p>
        </p:txBody>
      </p:sp>
      <p:pic>
        <p:nvPicPr>
          <p:cNvPr id="154627" name="Содержимое 3" descr="6-2.jpg"/>
          <p:cNvPicPr>
            <a:picLocks noGrp="1" noChangeAspect="1"/>
          </p:cNvPicPr>
          <p:nvPr>
            <p:ph idx="1"/>
          </p:nvPr>
        </p:nvPicPr>
        <p:blipFill>
          <a:blip r:embed="rId2">
            <a:extLst>
              <a:ext uri="{28A0092B-C50C-407E-A947-70E740481C1C}">
                <a14:useLocalDpi xmlns:a14="http://schemas.microsoft.com/office/drawing/2010/main" val="0"/>
              </a:ext>
            </a:extLst>
          </a:blip>
          <a:srcRect l="17371" t="1746" r="16589" b="-1578"/>
          <a:stretch>
            <a:fillRect/>
          </a:stretch>
        </p:blipFill>
        <p:spPr>
          <a:xfrm>
            <a:off x="2621642" y="2204864"/>
            <a:ext cx="4975115" cy="4591224"/>
          </a:xfrm>
        </p:spPr>
      </p:pic>
    </p:spTree>
    <p:extLst>
      <p:ext uri="{BB962C8B-B14F-4D97-AF65-F5344CB8AC3E}">
        <p14:creationId xmlns:p14="http://schemas.microsoft.com/office/powerpoint/2010/main" val="3758411780"/>
      </p:ext>
    </p:extLst>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93C4B8B-5B47-4BD1-86A4-0DCEEFF20C93}"/>
              </a:ext>
            </a:extLst>
          </p:cNvPr>
          <p:cNvSpPr>
            <a:spLocks noGrp="1" noChangeArrowheads="1"/>
          </p:cNvSpPr>
          <p:nvPr>
            <p:ph type="title"/>
          </p:nvPr>
        </p:nvSpPr>
        <p:spPr>
          <a:xfrm>
            <a:off x="179512" y="274638"/>
            <a:ext cx="8712968" cy="1143000"/>
          </a:xfrm>
        </p:spPr>
        <p:txBody>
          <a:bodyPr/>
          <a:lstStyle/>
          <a:p>
            <a:pPr eaLnBrk="1" hangingPunct="1"/>
            <a:r>
              <a:rPr lang="en-US" altLang="ru-RU" sz="3600" dirty="0"/>
              <a:t>PANCREATODUODENAL RESECTION</a:t>
            </a:r>
            <a:endParaRPr lang="ru-RU" altLang="ru-RU" sz="3600" dirty="0"/>
          </a:p>
        </p:txBody>
      </p:sp>
      <p:sp>
        <p:nvSpPr>
          <p:cNvPr id="73731" name="Rectangle 3">
            <a:extLst>
              <a:ext uri="{FF2B5EF4-FFF2-40B4-BE49-F238E27FC236}">
                <a16:creationId xmlns:a16="http://schemas.microsoft.com/office/drawing/2014/main" id="{2F88DD25-1A9A-4670-95C6-4F49C7FA937C}"/>
              </a:ext>
            </a:extLst>
          </p:cNvPr>
          <p:cNvSpPr>
            <a:spLocks noGrp="1" noChangeArrowheads="1"/>
          </p:cNvSpPr>
          <p:nvPr>
            <p:ph type="body" idx="1"/>
          </p:nvPr>
        </p:nvSpPr>
        <p:spPr/>
        <p:txBody>
          <a:bodyPr/>
          <a:lstStyle/>
          <a:p>
            <a:pPr eaLnBrk="1" hangingPunct="1"/>
            <a:endParaRPr lang="ru-RU" altLang="ru-RU"/>
          </a:p>
        </p:txBody>
      </p:sp>
      <p:pic>
        <p:nvPicPr>
          <p:cNvPr id="73732" name="Picture 4" descr="Рис 240">
            <a:extLst>
              <a:ext uri="{FF2B5EF4-FFF2-40B4-BE49-F238E27FC236}">
                <a16:creationId xmlns:a16="http://schemas.microsoft.com/office/drawing/2014/main" id="{9327BB92-1C3D-45DE-B805-05B8054A1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600200"/>
            <a:ext cx="5184576" cy="5068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6035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BE23ED2-558E-4FFF-A248-0E8C62D444E3}"/>
              </a:ext>
            </a:extLst>
          </p:cNvPr>
          <p:cNvSpPr>
            <a:spLocks noGrp="1" noChangeArrowheads="1"/>
          </p:cNvSpPr>
          <p:nvPr>
            <p:ph type="title"/>
          </p:nvPr>
        </p:nvSpPr>
        <p:spPr>
          <a:xfrm>
            <a:off x="457200" y="193675"/>
            <a:ext cx="8229600" cy="1223963"/>
          </a:xfrm>
        </p:spPr>
        <p:txBody>
          <a:bodyPr/>
          <a:lstStyle/>
          <a:p>
            <a:pPr eaLnBrk="1" hangingPunct="1"/>
            <a:r>
              <a:rPr lang="en-US" altLang="ru-RU" sz="3200" dirty="0"/>
              <a:t>PANCREATODUODENAL RESECTION</a:t>
            </a:r>
            <a:endParaRPr lang="ru-RU" altLang="ru-RU" sz="3200" dirty="0"/>
          </a:p>
        </p:txBody>
      </p:sp>
      <p:sp>
        <p:nvSpPr>
          <p:cNvPr id="74755" name="Rectangle 3">
            <a:extLst>
              <a:ext uri="{FF2B5EF4-FFF2-40B4-BE49-F238E27FC236}">
                <a16:creationId xmlns:a16="http://schemas.microsoft.com/office/drawing/2014/main" id="{0CB0BB65-9285-4266-9F8F-C0C73424FE6D}"/>
              </a:ext>
            </a:extLst>
          </p:cNvPr>
          <p:cNvSpPr>
            <a:spLocks noGrp="1" noChangeArrowheads="1"/>
          </p:cNvSpPr>
          <p:nvPr>
            <p:ph type="body" idx="1"/>
          </p:nvPr>
        </p:nvSpPr>
        <p:spPr/>
        <p:txBody>
          <a:bodyPr/>
          <a:lstStyle/>
          <a:p>
            <a:pPr eaLnBrk="1" hangingPunct="1"/>
            <a:endParaRPr lang="ru-RU" altLang="ru-RU"/>
          </a:p>
        </p:txBody>
      </p:sp>
      <p:pic>
        <p:nvPicPr>
          <p:cNvPr id="74756" name="Picture 4" descr="Рис 242">
            <a:extLst>
              <a:ext uri="{FF2B5EF4-FFF2-40B4-BE49-F238E27FC236}">
                <a16:creationId xmlns:a16="http://schemas.microsoft.com/office/drawing/2014/main" id="{655E1508-E47F-438A-B1CB-E8CFAE06D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0475"/>
            <a:ext cx="5688013"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511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3220" y="116632"/>
            <a:ext cx="8229600" cy="1224136"/>
          </a:xfrm>
        </p:spPr>
        <p:txBody>
          <a:bodyPr/>
          <a:lstStyle/>
          <a:p>
            <a:pPr algn="ctr"/>
            <a:r>
              <a:rPr lang="en-US" sz="4000" dirty="0"/>
              <a:t>CAUSES OF OBSTRUCTIVE JAUNDICE (CONTINUED)</a:t>
            </a:r>
            <a:endParaRPr lang="ru-RU" sz="4000" dirty="0"/>
          </a:p>
        </p:txBody>
      </p:sp>
      <p:sp>
        <p:nvSpPr>
          <p:cNvPr id="3" name="Объект 2"/>
          <p:cNvSpPr>
            <a:spLocks noGrp="1"/>
          </p:cNvSpPr>
          <p:nvPr>
            <p:ph idx="1"/>
          </p:nvPr>
        </p:nvSpPr>
        <p:spPr>
          <a:xfrm>
            <a:off x="459577" y="1484784"/>
            <a:ext cx="8229600" cy="5373216"/>
          </a:xfrm>
        </p:spPr>
        <p:txBody>
          <a:bodyPr/>
          <a:lstStyle/>
          <a:p>
            <a:pPr marL="0" indent="0">
              <a:buNone/>
            </a:pPr>
            <a:r>
              <a:rPr lang="en-US" sz="1900" dirty="0"/>
              <a:t>3. Inflammatory diseases:</a:t>
            </a:r>
          </a:p>
          <a:p>
            <a:pPr marL="0" indent="0">
              <a:buNone/>
            </a:pPr>
            <a:r>
              <a:rPr lang="en-US" sz="1900" dirty="0"/>
              <a:t>• acute cholecystitis with a </a:t>
            </a:r>
            <a:r>
              <a:rPr lang="en-US" sz="1900" dirty="0" err="1"/>
              <a:t>periprocess</a:t>
            </a:r>
            <a:r>
              <a:rPr lang="en-US" sz="1900" dirty="0"/>
              <a:t>;</a:t>
            </a:r>
          </a:p>
          <a:p>
            <a:pPr marL="0" indent="0">
              <a:buNone/>
            </a:pPr>
            <a:r>
              <a:rPr lang="en-US" sz="1900" dirty="0"/>
              <a:t>• cholangitis;</a:t>
            </a:r>
          </a:p>
          <a:p>
            <a:pPr marL="0" indent="0">
              <a:buNone/>
            </a:pPr>
            <a:r>
              <a:rPr lang="en-US" sz="1900" dirty="0"/>
              <a:t>• pancreatitis (acute or chronic inductive);</a:t>
            </a:r>
          </a:p>
          <a:p>
            <a:pPr marL="0" indent="0">
              <a:buNone/>
            </a:pPr>
            <a:r>
              <a:rPr lang="en-US" sz="1900" dirty="0"/>
              <a:t>• a cyst of the head of the pancreas with compression of the common bile duct;</a:t>
            </a:r>
          </a:p>
          <a:p>
            <a:pPr marL="0" indent="0">
              <a:buNone/>
            </a:pPr>
            <a:r>
              <a:rPr lang="en-US" sz="1900" dirty="0"/>
              <a:t>• acute papillitis.</a:t>
            </a:r>
          </a:p>
          <a:p>
            <a:pPr marL="0" indent="0">
              <a:buNone/>
            </a:pPr>
            <a:r>
              <a:rPr lang="en-US" sz="1900" dirty="0"/>
              <a:t>4. Tumors:</a:t>
            </a:r>
          </a:p>
          <a:p>
            <a:pPr marL="0" indent="0">
              <a:buNone/>
            </a:pPr>
            <a:r>
              <a:rPr lang="en-US" sz="1900" dirty="0"/>
              <a:t>• cancer of the liver and common bile ducts;</a:t>
            </a:r>
          </a:p>
          <a:p>
            <a:pPr marL="0" indent="0">
              <a:buNone/>
            </a:pPr>
            <a:r>
              <a:rPr lang="en-US" sz="1900" dirty="0"/>
              <a:t>• cancer of the large duodenal papilla;</a:t>
            </a:r>
          </a:p>
          <a:p>
            <a:pPr marL="0" indent="0">
              <a:buNone/>
            </a:pPr>
            <a:r>
              <a:rPr lang="en-US" sz="1900" dirty="0"/>
              <a:t>• cancer of the head of the pancreas;</a:t>
            </a:r>
          </a:p>
          <a:p>
            <a:pPr marL="0" indent="0">
              <a:buNone/>
            </a:pPr>
            <a:r>
              <a:rPr lang="en-US" sz="1900" dirty="0"/>
              <a:t>• metastases and lymphomas in the gates of the liver;</a:t>
            </a:r>
          </a:p>
          <a:p>
            <a:pPr marL="0" indent="0">
              <a:buNone/>
            </a:pPr>
            <a:r>
              <a:rPr lang="en-US" sz="1900" dirty="0"/>
              <a:t>• papillomatosis of the bile ducts.</a:t>
            </a:r>
          </a:p>
          <a:p>
            <a:pPr marL="0" indent="0">
              <a:buNone/>
            </a:pPr>
            <a:r>
              <a:rPr lang="en-US" sz="1900" dirty="0"/>
              <a:t>5. Parasitic diseases of the liver and bile ducts.</a:t>
            </a:r>
          </a:p>
          <a:p>
            <a:pPr marL="0" indent="0">
              <a:buNone/>
            </a:pPr>
            <a:r>
              <a:rPr lang="en-US" sz="1900" dirty="0"/>
              <a:t>• echinococcosis or </a:t>
            </a:r>
            <a:r>
              <a:rPr lang="en-US" sz="1900" dirty="0" err="1"/>
              <a:t>alveococcosis</a:t>
            </a:r>
            <a:r>
              <a:rPr lang="en-US" sz="1900" dirty="0"/>
              <a:t> in the area of the liver gate.</a:t>
            </a:r>
            <a:endParaRPr lang="ru-RU" sz="1900" dirty="0"/>
          </a:p>
        </p:txBody>
      </p:sp>
    </p:spTree>
    <p:extLst>
      <p:ext uri="{BB962C8B-B14F-4D97-AF65-F5344CB8AC3E}">
        <p14:creationId xmlns:p14="http://schemas.microsoft.com/office/powerpoint/2010/main" val="12675208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DF11125-ED76-4AE0-BDC6-F0EB3DF99288}"/>
              </a:ext>
            </a:extLst>
          </p:cNvPr>
          <p:cNvSpPr>
            <a:spLocks noGrp="1" noChangeArrowheads="1"/>
          </p:cNvSpPr>
          <p:nvPr>
            <p:ph type="title"/>
          </p:nvPr>
        </p:nvSpPr>
        <p:spPr>
          <a:xfrm>
            <a:off x="179512" y="116632"/>
            <a:ext cx="8712968" cy="1301006"/>
          </a:xfrm>
        </p:spPr>
        <p:txBody>
          <a:bodyPr/>
          <a:lstStyle/>
          <a:p>
            <a:pPr eaLnBrk="1" hangingPunct="1"/>
            <a:r>
              <a:rPr lang="en-US" altLang="ru-RU" sz="3600" dirty="0"/>
              <a:t>PANCREATODUODENAL RESECTION</a:t>
            </a:r>
            <a:endParaRPr lang="ru-RU" altLang="ru-RU" sz="3600" dirty="0"/>
          </a:p>
        </p:txBody>
      </p:sp>
      <p:pic>
        <p:nvPicPr>
          <p:cNvPr id="75779" name="Picture 3">
            <a:extLst>
              <a:ext uri="{FF2B5EF4-FFF2-40B4-BE49-F238E27FC236}">
                <a16:creationId xmlns:a16="http://schemas.microsoft.com/office/drawing/2014/main" id="{62A93841-4C64-45DC-B1C5-CB7076387393}"/>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03350" y="1266825"/>
            <a:ext cx="6624638" cy="5557838"/>
          </a:xfrm>
        </p:spPr>
      </p:pic>
    </p:spTree>
    <p:extLst>
      <p:ext uri="{BB962C8B-B14F-4D97-AF65-F5344CB8AC3E}">
        <p14:creationId xmlns:p14="http://schemas.microsoft.com/office/powerpoint/2010/main" val="33800705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362DEDBE-AF3E-4708-9C44-C6EBA9EC10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209119"/>
            <a:ext cx="7980491" cy="4525962"/>
          </a:xfrm>
        </p:spPr>
      </p:pic>
      <p:sp>
        <p:nvSpPr>
          <p:cNvPr id="6" name="Прямоугольник 5">
            <a:extLst>
              <a:ext uri="{FF2B5EF4-FFF2-40B4-BE49-F238E27FC236}">
                <a16:creationId xmlns:a16="http://schemas.microsoft.com/office/drawing/2014/main" id="{9C4151DE-7727-4647-8C1F-9A3034FAEA4E}"/>
              </a:ext>
            </a:extLst>
          </p:cNvPr>
          <p:cNvSpPr/>
          <p:nvPr/>
        </p:nvSpPr>
        <p:spPr>
          <a:xfrm>
            <a:off x="245321" y="5157192"/>
            <a:ext cx="8424936" cy="1323439"/>
          </a:xfrm>
          <a:prstGeom prst="rect">
            <a:avLst/>
          </a:prstGeom>
        </p:spPr>
        <p:txBody>
          <a:bodyPr wrap="square">
            <a:spAutoFit/>
          </a:bodyPr>
          <a:lstStyle/>
          <a:p>
            <a:r>
              <a:rPr lang="ru-RU" dirty="0"/>
              <a:t> </a:t>
            </a:r>
            <a:r>
              <a:rPr lang="ru-RU" sz="2000" dirty="0" err="1"/>
              <a:t>The</a:t>
            </a:r>
            <a:r>
              <a:rPr lang="ru-RU" sz="2000" dirty="0"/>
              <a:t> </a:t>
            </a:r>
            <a:r>
              <a:rPr lang="ru-RU" sz="2000" dirty="0" err="1"/>
              <a:t>pancreaticoduodenectomy</a:t>
            </a:r>
            <a:r>
              <a:rPr lang="ru-RU" sz="2000" dirty="0"/>
              <a:t> (</a:t>
            </a:r>
            <a:r>
              <a:rPr lang="ru-RU" sz="2000" dirty="0" err="1"/>
              <a:t>Whipple</a:t>
            </a:r>
            <a:r>
              <a:rPr lang="ru-RU" sz="2000" dirty="0"/>
              <a:t> </a:t>
            </a:r>
            <a:r>
              <a:rPr lang="ru-RU" sz="2000" dirty="0" err="1"/>
              <a:t>procedure</a:t>
            </a:r>
            <a:r>
              <a:rPr lang="ru-RU" sz="2000" dirty="0"/>
              <a:t>) </a:t>
            </a:r>
            <a:r>
              <a:rPr lang="ru-RU" sz="2000" dirty="0" err="1"/>
              <a:t>can</a:t>
            </a:r>
            <a:r>
              <a:rPr lang="ru-RU" sz="2000" dirty="0"/>
              <a:t> </a:t>
            </a:r>
            <a:r>
              <a:rPr lang="ru-RU" sz="2000" dirty="0" err="1"/>
              <a:t>be</a:t>
            </a:r>
            <a:r>
              <a:rPr lang="ru-RU" sz="2000" dirty="0"/>
              <a:t> </a:t>
            </a:r>
            <a:r>
              <a:rPr lang="ru-RU" sz="2000" dirty="0" err="1"/>
              <a:t>performed</a:t>
            </a:r>
            <a:r>
              <a:rPr lang="ru-RU" sz="2000" dirty="0"/>
              <a:t> </a:t>
            </a:r>
            <a:r>
              <a:rPr lang="ru-RU" sz="2000" dirty="0" err="1"/>
              <a:t>either</a:t>
            </a:r>
            <a:r>
              <a:rPr lang="ru-RU" sz="2000" dirty="0"/>
              <a:t> </a:t>
            </a:r>
            <a:r>
              <a:rPr lang="ru-RU" sz="2000" dirty="0" err="1"/>
              <a:t>with</a:t>
            </a:r>
            <a:r>
              <a:rPr lang="ru-RU" sz="2000" dirty="0"/>
              <a:t> </a:t>
            </a:r>
            <a:r>
              <a:rPr lang="ru-RU" sz="2000" dirty="0" err="1"/>
              <a:t>the</a:t>
            </a:r>
            <a:r>
              <a:rPr lang="ru-RU" sz="2000" dirty="0"/>
              <a:t> </a:t>
            </a:r>
            <a:r>
              <a:rPr lang="ru-RU" sz="2000" dirty="0" err="1"/>
              <a:t>standard</a:t>
            </a:r>
            <a:r>
              <a:rPr lang="ru-RU" sz="2000" dirty="0"/>
              <a:t> </a:t>
            </a:r>
            <a:r>
              <a:rPr lang="ru-RU" sz="2000" dirty="0" err="1"/>
              <a:t>technique</a:t>
            </a:r>
            <a:r>
              <a:rPr lang="ru-RU" sz="2000" dirty="0"/>
              <a:t>, </a:t>
            </a:r>
            <a:r>
              <a:rPr lang="ru-RU" sz="2000" dirty="0" err="1"/>
              <a:t>which</a:t>
            </a:r>
            <a:r>
              <a:rPr lang="ru-RU" sz="2000" dirty="0"/>
              <a:t> </a:t>
            </a:r>
            <a:r>
              <a:rPr lang="ru-RU" sz="2000" dirty="0" err="1"/>
              <a:t>includes</a:t>
            </a:r>
            <a:r>
              <a:rPr lang="ru-RU" sz="2000" dirty="0"/>
              <a:t> </a:t>
            </a:r>
            <a:r>
              <a:rPr lang="ru-RU" sz="2000" dirty="0" err="1"/>
              <a:t>distal</a:t>
            </a:r>
            <a:r>
              <a:rPr lang="ru-RU" sz="2000" dirty="0"/>
              <a:t> </a:t>
            </a:r>
            <a:r>
              <a:rPr lang="ru-RU" sz="2000" dirty="0" err="1"/>
              <a:t>gastrectomy</a:t>
            </a:r>
            <a:r>
              <a:rPr lang="ru-RU" sz="2000" dirty="0"/>
              <a:t> (A), </a:t>
            </a:r>
            <a:r>
              <a:rPr lang="ru-RU" sz="2000" dirty="0" err="1"/>
              <a:t>or</a:t>
            </a:r>
            <a:r>
              <a:rPr lang="ru-RU" sz="2000" dirty="0"/>
              <a:t> </a:t>
            </a:r>
            <a:r>
              <a:rPr lang="ru-RU" sz="2000" dirty="0" err="1"/>
              <a:t>with</a:t>
            </a:r>
            <a:r>
              <a:rPr lang="ru-RU" sz="2000" dirty="0"/>
              <a:t> </a:t>
            </a:r>
            <a:r>
              <a:rPr lang="ru-RU" sz="2000" dirty="0" err="1"/>
              <a:t>preservation</a:t>
            </a:r>
            <a:r>
              <a:rPr lang="ru-RU" sz="2000" dirty="0"/>
              <a:t> </a:t>
            </a:r>
            <a:r>
              <a:rPr lang="ru-RU" sz="2000" dirty="0" err="1"/>
              <a:t>of</a:t>
            </a:r>
            <a:r>
              <a:rPr lang="ru-RU" sz="2000" dirty="0"/>
              <a:t> </a:t>
            </a:r>
            <a:r>
              <a:rPr lang="ru-RU" sz="2000" dirty="0" err="1"/>
              <a:t>the</a:t>
            </a:r>
            <a:r>
              <a:rPr lang="ru-RU" sz="2000" dirty="0"/>
              <a:t> </a:t>
            </a:r>
            <a:r>
              <a:rPr lang="ru-RU" sz="2000" dirty="0" err="1"/>
              <a:t>pylorus</a:t>
            </a:r>
            <a:r>
              <a:rPr lang="ru-RU" sz="2000" dirty="0"/>
              <a:t> (B). </a:t>
            </a:r>
            <a:r>
              <a:rPr lang="ru-RU" sz="2000" dirty="0" err="1"/>
              <a:t>The</a:t>
            </a:r>
            <a:r>
              <a:rPr lang="ru-RU" sz="2000" dirty="0"/>
              <a:t> </a:t>
            </a:r>
            <a:r>
              <a:rPr lang="ru-RU" sz="2000" dirty="0" err="1"/>
              <a:t>pylorus-sparing</a:t>
            </a:r>
            <a:r>
              <a:rPr lang="ru-RU" sz="2000" dirty="0"/>
              <a:t> </a:t>
            </a:r>
            <a:r>
              <a:rPr lang="ru-RU" sz="2000" dirty="0" err="1"/>
              <a:t>version</a:t>
            </a:r>
            <a:r>
              <a:rPr lang="ru-RU" sz="2000" dirty="0"/>
              <a:t> </a:t>
            </a:r>
            <a:r>
              <a:rPr lang="ru-RU" sz="2000" dirty="0" err="1"/>
              <a:t>of</a:t>
            </a:r>
            <a:r>
              <a:rPr lang="ru-RU" sz="2000" dirty="0"/>
              <a:t> </a:t>
            </a:r>
            <a:r>
              <a:rPr lang="ru-RU" sz="2000" dirty="0" err="1"/>
              <a:t>the</a:t>
            </a:r>
            <a:r>
              <a:rPr lang="ru-RU" sz="2000" dirty="0"/>
              <a:t> </a:t>
            </a:r>
            <a:r>
              <a:rPr lang="ru-RU" sz="2000" dirty="0" err="1"/>
              <a:t>procedure</a:t>
            </a:r>
            <a:r>
              <a:rPr lang="ru-RU" sz="2000" dirty="0"/>
              <a:t> </a:t>
            </a:r>
            <a:r>
              <a:rPr lang="ru-RU" sz="2000" dirty="0" err="1"/>
              <a:t>is</a:t>
            </a:r>
            <a:r>
              <a:rPr lang="ru-RU" sz="2000" dirty="0"/>
              <a:t> </a:t>
            </a:r>
            <a:r>
              <a:rPr lang="ru-RU" sz="2000" dirty="0" err="1"/>
              <a:t>used</a:t>
            </a:r>
            <a:r>
              <a:rPr lang="ru-RU" sz="2000" dirty="0"/>
              <a:t> </a:t>
            </a:r>
            <a:r>
              <a:rPr lang="ru-RU" sz="2000" dirty="0" err="1"/>
              <a:t>most</a:t>
            </a:r>
            <a:r>
              <a:rPr lang="ru-RU" sz="2000" dirty="0"/>
              <a:t> </a:t>
            </a:r>
            <a:r>
              <a:rPr lang="ru-RU" sz="2000" dirty="0" err="1"/>
              <a:t>commonly</a:t>
            </a:r>
            <a:r>
              <a:rPr lang="ru-RU" sz="2000" dirty="0"/>
              <a:t>. </a:t>
            </a:r>
          </a:p>
        </p:txBody>
      </p:sp>
    </p:spTree>
    <p:extLst>
      <p:ext uri="{BB962C8B-B14F-4D97-AF65-F5344CB8AC3E}">
        <p14:creationId xmlns:p14="http://schemas.microsoft.com/office/powerpoint/2010/main" val="13328849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088" y="115888"/>
            <a:ext cx="8448675" cy="490537"/>
          </a:xfrm>
        </p:spPr>
        <p:txBody>
          <a:bodyPr>
            <a:noAutofit/>
          </a:bodyPr>
          <a:lstStyle/>
          <a:p>
            <a:pPr algn="ctr">
              <a:defRPr/>
            </a:pPr>
            <a:r>
              <a:rPr lang="en-US" sz="3600" b="1" dirty="0">
                <a:effectLst/>
              </a:rPr>
              <a:t>Stenting</a:t>
            </a:r>
            <a:endParaRPr lang="ru-RU" sz="3600" b="1" dirty="0"/>
          </a:p>
        </p:txBody>
      </p:sp>
      <p:pic>
        <p:nvPicPr>
          <p:cNvPr id="90115" name="Объект 3" descr="http://www.snk.gsurgery.ru/images/mc_nitinella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960438" y="1557338"/>
            <a:ext cx="3179762" cy="2592387"/>
          </a:xfrm>
        </p:spPr>
      </p:pic>
      <p:pic>
        <p:nvPicPr>
          <p:cNvPr id="90116" name="Рисунок 4" descr="http://www.snk.gsurgery.ru/images/mc_omnifl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563" y="1628775"/>
            <a:ext cx="34004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1" name="Рисунок 5" descr="http://www.snk.gsurgery.ru/images/mc_stent1.gif"/>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83405" y="4365625"/>
            <a:ext cx="724458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Прямоугольник 6"/>
          <p:cNvSpPr>
            <a:spLocks noChangeArrowheads="1"/>
          </p:cNvSpPr>
          <p:nvPr/>
        </p:nvSpPr>
        <p:spPr bwMode="auto">
          <a:xfrm>
            <a:off x="179388" y="836613"/>
            <a:ext cx="88566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spcBef>
                <a:spcPct val="0"/>
              </a:spcBef>
              <a:buClrTx/>
              <a:buSzTx/>
              <a:buFontTx/>
              <a:buNone/>
            </a:pPr>
            <a:r>
              <a:rPr lang="en-US" altLang="ru-RU" dirty="0">
                <a:latin typeface="Arial" charset="0"/>
              </a:rPr>
              <a:t>Biliary stents: metal and plastic</a:t>
            </a:r>
            <a:endParaRPr lang="ru-RU" altLang="ru-RU" dirty="0">
              <a:latin typeface="Arial"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189" y="290145"/>
            <a:ext cx="8229600" cy="833438"/>
          </a:xfrm>
        </p:spPr>
        <p:txBody>
          <a:bodyPr>
            <a:noAutofit/>
          </a:bodyPr>
          <a:lstStyle/>
          <a:p>
            <a:pPr algn="ctr">
              <a:defRPr/>
            </a:pPr>
            <a:r>
              <a:rPr lang="en-US" sz="3200" b="1" dirty="0">
                <a:effectLst/>
              </a:rPr>
              <a:t>Stent Endoscopic Installation Diagram</a:t>
            </a:r>
            <a:br>
              <a:rPr lang="ru-RU" sz="3600" b="1" dirty="0">
                <a:effectLst/>
              </a:rPr>
            </a:br>
            <a:endParaRPr lang="ru-RU" sz="3600" b="1" dirty="0"/>
          </a:p>
        </p:txBody>
      </p:sp>
      <p:pic>
        <p:nvPicPr>
          <p:cNvPr id="91139" name="Объект 3" descr="http://www.snk.gsurgery.ru/images/mc_1921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9" y="1340768"/>
            <a:ext cx="7129164" cy="5234137"/>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544513"/>
          </a:xfrm>
        </p:spPr>
        <p:txBody>
          <a:bodyPr>
            <a:noAutofit/>
          </a:bodyPr>
          <a:lstStyle/>
          <a:p>
            <a:pPr algn="ctr">
              <a:defRPr/>
            </a:pPr>
            <a:r>
              <a:rPr lang="en-US" sz="3200" b="1" dirty="0">
                <a:effectLst/>
              </a:rPr>
              <a:t>Stent Endoscopic Installation Diagram</a:t>
            </a:r>
            <a:endParaRPr lang="ru-RU" sz="3200" b="1" dirty="0"/>
          </a:p>
        </p:txBody>
      </p:sp>
      <p:pic>
        <p:nvPicPr>
          <p:cNvPr id="92163" name="Объект 3" descr="http://www.snk.gsurgery.ru/images/mc_19216.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268413"/>
            <a:ext cx="7740650" cy="5329237"/>
          </a:xfr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177800"/>
            <a:ext cx="7772400" cy="1362075"/>
          </a:xfrm>
        </p:spPr>
        <p:txBody>
          <a:bodyPr/>
          <a:lstStyle/>
          <a:p>
            <a:pPr algn="ctr">
              <a:defRPr/>
            </a:pPr>
            <a:r>
              <a:rPr lang="en-US" sz="3200" dirty="0"/>
              <a:t>Plastic and metal stents. Endoscopic picture</a:t>
            </a:r>
            <a:br>
              <a:rPr lang="ru-RU" dirty="0"/>
            </a:br>
            <a:endParaRPr lang="ru-RU" dirty="0"/>
          </a:p>
        </p:txBody>
      </p:sp>
      <p:pic>
        <p:nvPicPr>
          <p:cNvPr id="93187" name="Рисунок 3" descr="http://www.snk.gsurgery.ru/images/mc_du_am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3300"/>
            <a:ext cx="4479925"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Рисунок 4" descr="http://www.snk.gsurgery.ru/images/mc_du_am_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73300"/>
            <a:ext cx="45720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0" y="0"/>
            <a:ext cx="9144000" cy="7029450"/>
          </a:xfrm>
        </p:spPr>
        <p:txBody>
          <a:bodyPr/>
          <a:lstStyle/>
          <a:p>
            <a:pPr algn="ctr" eaLnBrk="1" hangingPunct="1">
              <a:lnSpc>
                <a:spcPct val="80000"/>
              </a:lnSpc>
              <a:buNone/>
              <a:defRPr/>
            </a:pPr>
            <a:r>
              <a:rPr lang="en-US" sz="2800" b="1" dirty="0">
                <a:solidFill>
                  <a:srgbClr val="FFFF00"/>
                </a:solidFill>
              </a:rPr>
              <a:t>Surgical treatment of strictures of the common bile duct</a:t>
            </a:r>
            <a:endParaRPr lang="ru-RU" sz="2800" b="1" dirty="0">
              <a:solidFill>
                <a:srgbClr val="FFFF00"/>
              </a:solidFill>
            </a:endParaRPr>
          </a:p>
          <a:p>
            <a:pPr eaLnBrk="1" hangingPunct="1">
              <a:lnSpc>
                <a:spcPct val="80000"/>
              </a:lnSpc>
              <a:buNone/>
              <a:defRPr/>
            </a:pPr>
            <a:r>
              <a:rPr lang="en-US" sz="2600" b="1" dirty="0"/>
              <a:t>I</a:t>
            </a:r>
            <a:r>
              <a:rPr lang="ru-RU" sz="2600" b="1" dirty="0"/>
              <a:t>. </a:t>
            </a:r>
            <a:r>
              <a:rPr lang="en-US" sz="2600" b="1" dirty="0"/>
              <a:t>Recovery operations (restoration of patency of ducts)</a:t>
            </a:r>
            <a:endParaRPr lang="ru-RU" sz="2600" b="1" dirty="0"/>
          </a:p>
          <a:p>
            <a:pPr eaLnBrk="1" hangingPunct="1">
              <a:lnSpc>
                <a:spcPct val="80000"/>
              </a:lnSpc>
              <a:buNone/>
              <a:defRPr/>
            </a:pPr>
            <a:r>
              <a:rPr lang="ru-RU" sz="2600" dirty="0"/>
              <a:t>       1. </a:t>
            </a:r>
            <a:r>
              <a:rPr lang="en-US" sz="2600" dirty="0" err="1"/>
              <a:t>Endobiliary</a:t>
            </a:r>
            <a:r>
              <a:rPr lang="en-US" sz="2600" dirty="0"/>
              <a:t> interventions under ultrasound or X-ray control (bougienage, balloon dilatation, stenting of the bile duct</a:t>
            </a:r>
            <a:r>
              <a:rPr lang="ru-RU" sz="2600" dirty="0"/>
              <a:t>).</a:t>
            </a:r>
          </a:p>
          <a:p>
            <a:pPr eaLnBrk="1" hangingPunct="1">
              <a:lnSpc>
                <a:spcPct val="80000"/>
              </a:lnSpc>
              <a:buNone/>
              <a:defRPr/>
            </a:pPr>
            <a:r>
              <a:rPr lang="ru-RU" sz="2600" dirty="0"/>
              <a:t>       2. </a:t>
            </a:r>
            <a:r>
              <a:rPr lang="en-US" sz="2600" dirty="0"/>
              <a:t>Plastic</a:t>
            </a:r>
            <a:r>
              <a:rPr lang="ru-RU" sz="2600" dirty="0"/>
              <a:t> </a:t>
            </a:r>
            <a:r>
              <a:rPr lang="en-US" sz="2600" dirty="0"/>
              <a:t>of stricture</a:t>
            </a:r>
            <a:endParaRPr lang="ru-RU" sz="2600" dirty="0"/>
          </a:p>
          <a:p>
            <a:pPr eaLnBrk="1" hangingPunct="1">
              <a:lnSpc>
                <a:spcPct val="80000"/>
              </a:lnSpc>
              <a:buFont typeface="Wingdings" pitchFamily="2" charset="2"/>
              <a:buNone/>
              <a:defRPr/>
            </a:pPr>
            <a:r>
              <a:rPr lang="ru-RU" sz="2600" dirty="0"/>
              <a:t>       3. </a:t>
            </a:r>
            <a:r>
              <a:rPr lang="en-US" sz="2600" dirty="0" err="1"/>
              <a:t>Resectable</a:t>
            </a:r>
            <a:r>
              <a:rPr lang="en-US" sz="2600" dirty="0"/>
              <a:t> strictures can be resected with primary anastomosis</a:t>
            </a:r>
            <a:r>
              <a:rPr lang="ru-RU" sz="2600" dirty="0"/>
              <a:t>.</a:t>
            </a:r>
            <a:endParaRPr lang="en-US" sz="2600" dirty="0"/>
          </a:p>
          <a:p>
            <a:pPr eaLnBrk="1" hangingPunct="1">
              <a:lnSpc>
                <a:spcPct val="80000"/>
              </a:lnSpc>
              <a:buNone/>
              <a:defRPr/>
            </a:pPr>
            <a:r>
              <a:rPr lang="en-US" sz="2600" b="1" dirty="0"/>
              <a:t>II</a:t>
            </a:r>
            <a:r>
              <a:rPr lang="ru-RU" sz="2600" b="1" dirty="0"/>
              <a:t>. </a:t>
            </a:r>
            <a:r>
              <a:rPr lang="en-US" sz="2600" b="1" dirty="0"/>
              <a:t>Reconstructive surgery (application of biliodigestive anastomoses)</a:t>
            </a:r>
            <a:r>
              <a:rPr lang="ru-RU" sz="2600" dirty="0"/>
              <a:t>    </a:t>
            </a:r>
            <a:endParaRPr lang="en-US" sz="2600" dirty="0"/>
          </a:p>
          <a:p>
            <a:pPr eaLnBrk="1" hangingPunct="1">
              <a:lnSpc>
                <a:spcPct val="80000"/>
              </a:lnSpc>
              <a:buNone/>
              <a:defRPr/>
            </a:pPr>
            <a:r>
              <a:rPr lang="ru-RU" sz="2600" dirty="0"/>
              <a:t>1. </a:t>
            </a:r>
            <a:r>
              <a:rPr lang="en-US" sz="2600" dirty="0"/>
              <a:t>Extrahepatic bile duct anastomoses </a:t>
            </a:r>
            <a:r>
              <a:rPr lang="ru-RU" sz="2600" dirty="0"/>
              <a:t>: </a:t>
            </a:r>
          </a:p>
          <a:p>
            <a:pPr eaLnBrk="1" hangingPunct="1">
              <a:lnSpc>
                <a:spcPct val="80000"/>
              </a:lnSpc>
              <a:buFont typeface="Wingdings" pitchFamily="2" charset="2"/>
              <a:buNone/>
              <a:defRPr/>
            </a:pPr>
            <a:r>
              <a:rPr lang="ru-RU" sz="2600" dirty="0"/>
              <a:t>           а) </a:t>
            </a:r>
            <a:r>
              <a:rPr lang="en-US" sz="2600" dirty="0" err="1"/>
              <a:t>choledocho</a:t>
            </a:r>
            <a:r>
              <a:rPr lang="en-US" sz="2600" dirty="0"/>
              <a:t>-duodenostomy</a:t>
            </a:r>
            <a:endParaRPr lang="ru-RU" sz="2600" dirty="0"/>
          </a:p>
          <a:p>
            <a:pPr eaLnBrk="1" hangingPunct="1">
              <a:lnSpc>
                <a:spcPct val="80000"/>
              </a:lnSpc>
              <a:buFont typeface="Wingdings" pitchFamily="2" charset="2"/>
              <a:buNone/>
              <a:defRPr/>
            </a:pPr>
            <a:r>
              <a:rPr lang="ru-RU" sz="2600" dirty="0"/>
              <a:t>           б) </a:t>
            </a:r>
            <a:r>
              <a:rPr lang="en-US" sz="2600" dirty="0" err="1"/>
              <a:t>hepatico</a:t>
            </a:r>
            <a:r>
              <a:rPr lang="en-US" sz="2600" dirty="0"/>
              <a:t>-jejunostomy</a:t>
            </a:r>
            <a:r>
              <a:rPr lang="ru-RU" sz="2600" dirty="0"/>
              <a:t>. </a:t>
            </a:r>
          </a:p>
          <a:p>
            <a:pPr eaLnBrk="1" hangingPunct="1">
              <a:lnSpc>
                <a:spcPct val="80000"/>
              </a:lnSpc>
              <a:buNone/>
              <a:defRPr/>
            </a:pPr>
            <a:r>
              <a:rPr lang="ru-RU" sz="2600" dirty="0"/>
              <a:t>     2. </a:t>
            </a:r>
            <a:r>
              <a:rPr lang="en-US" sz="2600" dirty="0"/>
              <a:t>Anastomoses of the intrahepatic bile ducts with a segment of the jejunum isolated by Roux or stomach with high strictures</a:t>
            </a:r>
            <a:endParaRPr lang="ru-RU" sz="2600" dirty="0"/>
          </a:p>
        </p:txBody>
      </p:sp>
    </p:spTree>
    <p:extLst>
      <p:ext uri="{BB962C8B-B14F-4D97-AF65-F5344CB8AC3E}">
        <p14:creationId xmlns:p14="http://schemas.microsoft.com/office/powerpoint/2010/main" val="12637409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Rectangle 5"/>
          <p:cNvSpPr>
            <a:spLocks noGrp="1" noRot="1" noChangeArrowheads="1"/>
          </p:cNvSpPr>
          <p:nvPr>
            <p:ph type="title"/>
          </p:nvPr>
        </p:nvSpPr>
        <p:spPr/>
        <p:txBody>
          <a:bodyPr/>
          <a:lstStyle/>
          <a:p>
            <a:pPr eaLnBrk="1" hangingPunct="1">
              <a:defRPr/>
            </a:pPr>
            <a:endParaRPr lang="ru-RU"/>
          </a:p>
        </p:txBody>
      </p:sp>
      <p:pic>
        <p:nvPicPr>
          <p:cNvPr id="7475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0"/>
            <a:ext cx="7777162"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1160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Rectangle 5"/>
          <p:cNvSpPr>
            <a:spLocks noGrp="1" noRot="1" noChangeArrowheads="1"/>
          </p:cNvSpPr>
          <p:nvPr>
            <p:ph type="title"/>
          </p:nvPr>
        </p:nvSpPr>
        <p:spPr/>
        <p:txBody>
          <a:bodyPr/>
          <a:lstStyle/>
          <a:p>
            <a:pPr eaLnBrk="1" hangingPunct="1">
              <a:defRPr/>
            </a:pPr>
            <a:r>
              <a:rPr lang="en-US" dirty="0" err="1"/>
              <a:t>Choledochoduodenostomy</a:t>
            </a:r>
            <a:endParaRPr lang="ru-RU" dirty="0"/>
          </a:p>
        </p:txBody>
      </p:sp>
      <p:pic>
        <p:nvPicPr>
          <p:cNvPr id="7577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3608" y="1298275"/>
            <a:ext cx="6661249" cy="5242594"/>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7028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5"/>
          <p:cNvSpPr>
            <a:spLocks noGrp="1" noRot="1" noChangeArrowheads="1"/>
          </p:cNvSpPr>
          <p:nvPr>
            <p:ph type="title"/>
          </p:nvPr>
        </p:nvSpPr>
        <p:spPr>
          <a:xfrm>
            <a:off x="5508104" y="908720"/>
            <a:ext cx="3600400" cy="2232248"/>
          </a:xfrm>
        </p:spPr>
        <p:txBody>
          <a:bodyPr/>
          <a:lstStyle/>
          <a:p>
            <a:pPr eaLnBrk="1" hangingPunct="1">
              <a:defRPr/>
            </a:pPr>
            <a:r>
              <a:rPr lang="en-US" sz="3600" dirty="0" err="1"/>
              <a:t>Choledochojunoanastomosis</a:t>
            </a:r>
            <a:endParaRPr lang="ru-RU" sz="3600" dirty="0"/>
          </a:p>
        </p:txBody>
      </p:sp>
      <p:pic>
        <p:nvPicPr>
          <p:cNvPr id="7680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5361" y="274638"/>
            <a:ext cx="5032880" cy="622446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489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rrowheads="1"/>
          </p:cNvSpPr>
          <p:nvPr>
            <p:ph type="title"/>
          </p:nvPr>
        </p:nvSpPr>
        <p:spPr>
          <a:xfrm>
            <a:off x="0" y="76200"/>
            <a:ext cx="9144000" cy="990600"/>
          </a:xfrm>
        </p:spPr>
        <p:txBody>
          <a:bodyPr/>
          <a:lstStyle/>
          <a:p>
            <a:pPr algn="ctr" eaLnBrk="1" hangingPunct="1">
              <a:defRPr/>
            </a:pPr>
            <a:r>
              <a:rPr lang="en-US" sz="3400" b="1" dirty="0">
                <a:latin typeface="Times New Roman" pitchFamily="18" charset="0"/>
              </a:rPr>
              <a:t>PARASITIC DISEASES OF THE LIVER </a:t>
            </a:r>
            <a:br>
              <a:rPr lang="ru-RU" sz="3400" b="1" dirty="0">
                <a:latin typeface="Times New Roman" pitchFamily="18" charset="0"/>
              </a:rPr>
            </a:br>
            <a:r>
              <a:rPr lang="en-US" sz="3400" b="1" dirty="0" err="1">
                <a:latin typeface="Times New Roman" pitchFamily="18" charset="0"/>
              </a:rPr>
              <a:t>Opistorchis</a:t>
            </a:r>
            <a:r>
              <a:rPr lang="en-US" sz="3400" b="1" dirty="0">
                <a:latin typeface="Times New Roman" pitchFamily="18" charset="0"/>
              </a:rPr>
              <a:t> </a:t>
            </a:r>
            <a:r>
              <a:rPr lang="en-US" sz="3400" b="1" dirty="0" err="1">
                <a:latin typeface="Times New Roman" pitchFamily="18" charset="0"/>
              </a:rPr>
              <a:t>felineus</a:t>
            </a:r>
            <a:r>
              <a:rPr lang="en-US" sz="3400" b="1" dirty="0">
                <a:latin typeface="Times New Roman" pitchFamily="18" charset="0"/>
              </a:rPr>
              <a:t> in the bile duct</a:t>
            </a:r>
            <a:endParaRPr lang="ru-RU" sz="3200" dirty="0">
              <a:latin typeface="Times New Roman" pitchFamily="18" charset="0"/>
            </a:endParaRPr>
          </a:p>
        </p:txBody>
      </p:sp>
      <p:pic>
        <p:nvPicPr>
          <p:cNvPr id="14339" name="Picture 3" descr="Описторх в протоке"/>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90600" y="1174750"/>
            <a:ext cx="7086600" cy="553085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p:txBody>
          <a:bodyPr/>
          <a:lstStyle/>
          <a:p>
            <a:pPr eaLnBrk="1" hangingPunct="1">
              <a:defRPr/>
            </a:pPr>
            <a:endParaRPr lang="ru-RU"/>
          </a:p>
        </p:txBody>
      </p:sp>
      <p:pic>
        <p:nvPicPr>
          <p:cNvPr id="7782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3350" y="0"/>
            <a:ext cx="6264275"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599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5"/>
          <p:cNvSpPr>
            <a:spLocks noGrp="1" noRot="1" noChangeArrowheads="1"/>
          </p:cNvSpPr>
          <p:nvPr>
            <p:ph type="title"/>
          </p:nvPr>
        </p:nvSpPr>
        <p:spPr/>
        <p:txBody>
          <a:bodyPr/>
          <a:lstStyle/>
          <a:p>
            <a:pPr eaLnBrk="1" hangingPunct="1">
              <a:defRPr/>
            </a:pPr>
            <a:endParaRPr lang="ru-RU"/>
          </a:p>
        </p:txBody>
      </p:sp>
      <p:pic>
        <p:nvPicPr>
          <p:cNvPr id="7885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0"/>
            <a:ext cx="6624637"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7037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Объект 3" descr="untitled-151">
            <a:hlinkClick r:id="rId2"/>
          </p:cNvPr>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547813" y="217488"/>
            <a:ext cx="6767512" cy="5329237"/>
          </a:xfrm>
        </p:spPr>
      </p:pic>
      <p:sp>
        <p:nvSpPr>
          <p:cNvPr id="115715" name="Прямоугольник 4"/>
          <p:cNvSpPr>
            <a:spLocks noChangeArrowheads="1"/>
          </p:cNvSpPr>
          <p:nvPr/>
        </p:nvSpPr>
        <p:spPr bwMode="auto">
          <a:xfrm>
            <a:off x="755650" y="5516563"/>
            <a:ext cx="73453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spcBef>
                <a:spcPct val="0"/>
              </a:spcBef>
              <a:buClrTx/>
              <a:buSzTx/>
              <a:buFontTx/>
              <a:buNone/>
            </a:pPr>
            <a:r>
              <a:rPr lang="ru-RU" altLang="ru-RU" sz="2800" i="1">
                <a:latin typeface="Arial" charset="0"/>
              </a:rPr>
              <a:t>Рисунок 15. Бигепатикоеюностомия на одном СТД по Э.И. Гальперину</a:t>
            </a:r>
            <a:endParaRPr lang="ru-RU" altLang="ru-RU" sz="2800">
              <a:latin typeface="Arial" charset="0"/>
            </a:endParaRPr>
          </a:p>
        </p:txBody>
      </p:sp>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5867400" y="2205038"/>
            <a:ext cx="3419475" cy="1143000"/>
          </a:xfrm>
        </p:spPr>
        <p:txBody>
          <a:bodyPr/>
          <a:lstStyle/>
          <a:p>
            <a:pPr eaLnBrk="1" hangingPunct="1">
              <a:defRPr/>
            </a:pPr>
            <a:r>
              <a:rPr lang="en-US" sz="3200" dirty="0"/>
              <a:t>The operation of recanalization and</a:t>
            </a:r>
            <a:r>
              <a:rPr lang="ru-RU" sz="3200" dirty="0"/>
              <a:t> </a:t>
            </a:r>
            <a:r>
              <a:rPr lang="en-US" sz="3200" dirty="0" err="1"/>
              <a:t>endoprosthetics</a:t>
            </a:r>
            <a:r>
              <a:rPr lang="en-US" sz="3200" dirty="0"/>
              <a:t> (operation Smith - </a:t>
            </a:r>
            <a:r>
              <a:rPr lang="en-US" sz="3200" dirty="0" err="1"/>
              <a:t>Pradery</a:t>
            </a:r>
            <a:r>
              <a:rPr lang="en-US" sz="3200" dirty="0"/>
              <a:t>)</a:t>
            </a:r>
            <a:endParaRPr lang="ru-RU" sz="3200" dirty="0"/>
          </a:p>
        </p:txBody>
      </p:sp>
      <p:pic>
        <p:nvPicPr>
          <p:cNvPr id="105475" name="Picture 3" descr="1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260350"/>
            <a:ext cx="5362575" cy="6264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1403350" y="4365625"/>
            <a:ext cx="7313613" cy="1935163"/>
          </a:xfrm>
        </p:spPr>
        <p:txBody>
          <a:bodyPr/>
          <a:lstStyle/>
          <a:p>
            <a:pPr>
              <a:defRPr/>
            </a:pPr>
            <a:r>
              <a:rPr lang="en-US" sz="4800"/>
              <a:t>Thanks for your attention!</a:t>
            </a:r>
            <a:endParaRPr lang="ru-RU" sz="4800" dirty="0"/>
          </a:p>
        </p:txBody>
      </p:sp>
      <p:pic>
        <p:nvPicPr>
          <p:cNvPr id="158723" name="Picture 2" descr="http://www.kp.ru/f/4/image/57/89/368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333375"/>
            <a:ext cx="5440363"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Rot="1" noChangeArrowheads="1"/>
          </p:cNvSpPr>
          <p:nvPr>
            <p:ph type="title"/>
          </p:nvPr>
        </p:nvSpPr>
        <p:spPr>
          <a:xfrm>
            <a:off x="0" y="76200"/>
            <a:ext cx="8915400" cy="1408584"/>
          </a:xfrm>
        </p:spPr>
        <p:txBody>
          <a:bodyPr/>
          <a:lstStyle/>
          <a:p>
            <a:pPr algn="ctr" eaLnBrk="1" hangingPunct="1">
              <a:defRPr/>
            </a:pPr>
            <a:r>
              <a:rPr lang="en-US" sz="3400" b="1" dirty="0">
                <a:latin typeface="Times New Roman" pitchFamily="18" charset="0"/>
              </a:rPr>
              <a:t>PARASITIC DISEASES OF THE LIVER </a:t>
            </a:r>
            <a:br>
              <a:rPr lang="ru-RU" sz="3400" b="1" dirty="0">
                <a:latin typeface="Times New Roman" pitchFamily="18" charset="0"/>
              </a:rPr>
            </a:br>
            <a:r>
              <a:rPr lang="en-US" sz="2800" dirty="0">
                <a:effectLst>
                  <a:outerShdw blurRad="38100" dist="38100" dir="2700000" algn="tl">
                    <a:srgbClr val="000000">
                      <a:alpha val="43137"/>
                    </a:srgbClr>
                  </a:outerShdw>
                </a:effectLst>
                <a:latin typeface="Times New Roman" pitchFamily="18" charset="0"/>
              </a:rPr>
              <a:t>Breakthrough of a cyst with echinococcosis of the liver</a:t>
            </a:r>
            <a:endParaRPr lang="ru-RU" sz="2800" dirty="0">
              <a:effectLst>
                <a:outerShdw blurRad="38100" dist="38100" dir="2700000" algn="tl">
                  <a:srgbClr val="000000">
                    <a:alpha val="43137"/>
                  </a:srgbClr>
                </a:outerShdw>
              </a:effectLst>
              <a:latin typeface="Times New Roman" pitchFamily="18" charset="0"/>
            </a:endParaRPr>
          </a:p>
        </p:txBody>
      </p:sp>
      <p:pic>
        <p:nvPicPr>
          <p:cNvPr id="15363" name="Picture 11" descr="Альвекоккоз печени"/>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115616" y="1628800"/>
            <a:ext cx="6686128" cy="5014596"/>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250825" y="836613"/>
            <a:ext cx="8505825" cy="5067300"/>
          </a:xfrm>
        </p:spPr>
        <p:txBody>
          <a:bodyPr>
            <a:normAutofit fontScale="85000" lnSpcReduction="10000"/>
          </a:bodyPr>
          <a:lstStyle/>
          <a:p>
            <a:pPr>
              <a:defRPr/>
            </a:pPr>
            <a:r>
              <a:rPr lang="en-US" dirty="0"/>
              <a:t>E.I. Halperin in 2002 proposed a modified classification of strictures of the bile ducts:</a:t>
            </a:r>
          </a:p>
          <a:p>
            <a:pPr>
              <a:defRPr/>
            </a:pPr>
            <a:r>
              <a:rPr lang="en-US" dirty="0"/>
              <a:t>Six types of strictures are distinguished: stricture type “+2” - stump of altered common hepatic duct more than 2 cm; "+1" - the stump of the common hepatic duct 1-2 cm; “0” - stump of the common hepatic duct less than 1 cm; “-1” - there is no stump of the common hepatic duct; the superior posterior arch of the hepatic duct confluences is preserved; "-2" - the zone of hepatic duct confluence is destroyed, stumps of the lobar ducts are preserved; "-3" - cicatricial inflammatory lesion of the segmental ducts.</a:t>
            </a:r>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Объект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9388" y="260350"/>
            <a:ext cx="8353425" cy="6348413"/>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p:txBody>
          <a:bodyPr/>
          <a:lstStyle/>
          <a:p>
            <a:pPr eaLnBrk="1" hangingPunct="1">
              <a:defRPr/>
            </a:pPr>
            <a:r>
              <a:rPr lang="en-US" sz="3200" b="1" dirty="0">
                <a:latin typeface="Times New Roman" pitchFamily="18" charset="0"/>
              </a:rPr>
              <a:t>Malformations of the biliary tract. Congenital cysts of the common bile duct (Caroli disease)</a:t>
            </a:r>
            <a:endParaRPr lang="ru-RU" sz="3200" dirty="0">
              <a:latin typeface="Times New Roman" pitchFamily="18" charset="0"/>
            </a:endParaRPr>
          </a:p>
        </p:txBody>
      </p:sp>
      <p:sp>
        <p:nvSpPr>
          <p:cNvPr id="140299" name="Rectangle 11"/>
          <p:cNvSpPr>
            <a:spLocks noGrp="1" noRot="1" noChangeArrowheads="1"/>
          </p:cNvSpPr>
          <p:nvPr>
            <p:ph type="body" sz="half" idx="2"/>
          </p:nvPr>
        </p:nvSpPr>
        <p:spPr>
          <a:xfrm>
            <a:off x="609600" y="6092825"/>
            <a:ext cx="8159750" cy="688975"/>
          </a:xfrm>
        </p:spPr>
        <p:txBody>
          <a:bodyPr/>
          <a:lstStyle/>
          <a:p>
            <a:pPr marL="0" indent="0" eaLnBrk="1" hangingPunct="1">
              <a:buFont typeface="Arial" charset="0"/>
              <a:buNone/>
              <a:defRPr/>
            </a:pPr>
            <a:r>
              <a:rPr lang="ru-RU" sz="2800" dirty="0">
                <a:latin typeface="Times New Roman" pitchFamily="18" charset="0"/>
              </a:rPr>
              <a:t>а – </a:t>
            </a:r>
            <a:r>
              <a:rPr lang="en-US" sz="2800" dirty="0">
                <a:latin typeface="Times New Roman" pitchFamily="18" charset="0"/>
              </a:rPr>
              <a:t>sausage shape</a:t>
            </a:r>
            <a:r>
              <a:rPr lang="ru-RU" sz="2800" dirty="0">
                <a:latin typeface="Times New Roman" pitchFamily="18" charset="0"/>
              </a:rPr>
              <a:t>; б – </a:t>
            </a:r>
            <a:r>
              <a:rPr lang="en-US" sz="2800" dirty="0">
                <a:latin typeface="Times New Roman" pitchFamily="18" charset="0"/>
              </a:rPr>
              <a:t>spherical shape</a:t>
            </a:r>
            <a:endParaRPr lang="ru-RU" sz="2800" dirty="0">
              <a:latin typeface="Times New Roman" pitchFamily="18" charset="0"/>
            </a:endParaRPr>
          </a:p>
        </p:txBody>
      </p:sp>
      <p:pic>
        <p:nvPicPr>
          <p:cNvPr id="21508" name="Picture 12" descr="Врожденные кисты холедоха"/>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43000" y="1614488"/>
            <a:ext cx="6858000" cy="44069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Атрезия Ж"/>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07504" y="0"/>
            <a:ext cx="5689600" cy="6503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Прямоугольник 1">
            <a:extLst>
              <a:ext uri="{FF2B5EF4-FFF2-40B4-BE49-F238E27FC236}">
                <a16:creationId xmlns:a16="http://schemas.microsoft.com/office/drawing/2014/main" id="{FD6DD615-0E6F-4B0C-A14D-3BE72B1F2FC2}"/>
              </a:ext>
            </a:extLst>
          </p:cNvPr>
          <p:cNvSpPr/>
          <p:nvPr/>
        </p:nvSpPr>
        <p:spPr>
          <a:xfrm>
            <a:off x="6084168" y="103416"/>
            <a:ext cx="2771800" cy="5755422"/>
          </a:xfrm>
          <a:prstGeom prst="rect">
            <a:avLst/>
          </a:prstGeom>
        </p:spPr>
        <p:txBody>
          <a:bodyPr wrap="square">
            <a:spAutoFit/>
          </a:bodyPr>
          <a:lstStyle/>
          <a:p>
            <a:r>
              <a:rPr lang="ru-RU" sz="1600" dirty="0" err="1"/>
              <a:t>Options</a:t>
            </a:r>
            <a:r>
              <a:rPr lang="ru-RU" sz="1600" dirty="0"/>
              <a:t> </a:t>
            </a:r>
            <a:r>
              <a:rPr lang="ru-RU" sz="1600" dirty="0" err="1"/>
              <a:t>for</a:t>
            </a:r>
            <a:r>
              <a:rPr lang="ru-RU" sz="1600" dirty="0"/>
              <a:t> </a:t>
            </a:r>
            <a:r>
              <a:rPr lang="ru-RU" sz="1600" dirty="0" err="1"/>
              <a:t>atresia</a:t>
            </a:r>
            <a:r>
              <a:rPr lang="ru-RU" sz="1600" dirty="0"/>
              <a:t> </a:t>
            </a:r>
            <a:r>
              <a:rPr lang="ru-RU" sz="1600" dirty="0" err="1"/>
              <a:t>of</a:t>
            </a:r>
            <a:r>
              <a:rPr lang="ru-RU" sz="1600" dirty="0"/>
              <a:t> </a:t>
            </a:r>
            <a:r>
              <a:rPr lang="ru-RU" sz="1600" dirty="0" err="1"/>
              <a:t>the</a:t>
            </a:r>
            <a:r>
              <a:rPr lang="ru-RU" sz="1600" dirty="0"/>
              <a:t> </a:t>
            </a:r>
            <a:r>
              <a:rPr lang="ru-RU" sz="1600" dirty="0" err="1"/>
              <a:t>bile</a:t>
            </a:r>
            <a:r>
              <a:rPr lang="ru-RU" sz="1600" dirty="0"/>
              <a:t> </a:t>
            </a:r>
            <a:r>
              <a:rPr lang="ru-RU" sz="1600" dirty="0" err="1"/>
              <a:t>ducts</a:t>
            </a:r>
            <a:r>
              <a:rPr lang="ru-RU" sz="1600" dirty="0"/>
              <a:t>, a - </a:t>
            </a:r>
            <a:r>
              <a:rPr lang="ru-RU" sz="1600" dirty="0" err="1"/>
              <a:t>all</a:t>
            </a:r>
            <a:r>
              <a:rPr lang="ru-RU" sz="1600" dirty="0"/>
              <a:t> </a:t>
            </a:r>
            <a:r>
              <a:rPr lang="ru-RU" sz="1600" dirty="0" err="1"/>
              <a:t>external</a:t>
            </a:r>
            <a:r>
              <a:rPr lang="ru-RU" sz="1600" dirty="0"/>
              <a:t> </a:t>
            </a:r>
            <a:r>
              <a:rPr lang="ru-RU" sz="1600" dirty="0" err="1"/>
              <a:t>and</a:t>
            </a:r>
            <a:r>
              <a:rPr lang="ru-RU" sz="1600" dirty="0"/>
              <a:t> </a:t>
            </a:r>
            <a:r>
              <a:rPr lang="ru-RU" sz="1600" dirty="0" err="1"/>
              <a:t>intrahepatic</a:t>
            </a:r>
            <a:r>
              <a:rPr lang="ru-RU" sz="1600" dirty="0"/>
              <a:t> </a:t>
            </a:r>
            <a:r>
              <a:rPr lang="ru-RU" sz="1600" dirty="0" err="1"/>
              <a:t>bile</a:t>
            </a:r>
            <a:r>
              <a:rPr lang="ru-RU" sz="1600" dirty="0"/>
              <a:t> </a:t>
            </a:r>
            <a:r>
              <a:rPr lang="ru-RU" sz="1600" dirty="0" err="1"/>
              <a:t>ducts</a:t>
            </a:r>
            <a:r>
              <a:rPr lang="ru-RU" sz="1600" dirty="0"/>
              <a:t>; б - </a:t>
            </a:r>
            <a:r>
              <a:rPr lang="ru-RU" sz="1600" dirty="0" err="1"/>
              <a:t>all</a:t>
            </a:r>
            <a:r>
              <a:rPr lang="ru-RU" sz="1600" dirty="0"/>
              <a:t> </a:t>
            </a:r>
            <a:r>
              <a:rPr lang="ru-RU" sz="1600" dirty="0" err="1"/>
              <a:t>external</a:t>
            </a:r>
            <a:r>
              <a:rPr lang="ru-RU" sz="1600" dirty="0"/>
              <a:t> </a:t>
            </a:r>
            <a:r>
              <a:rPr lang="ru-RU" sz="1600" dirty="0" err="1"/>
              <a:t>and</a:t>
            </a:r>
            <a:r>
              <a:rPr lang="ru-RU" sz="1600" dirty="0"/>
              <a:t> </a:t>
            </a:r>
            <a:r>
              <a:rPr lang="ru-RU" sz="1600" dirty="0" err="1"/>
              <a:t>intrahepatic</a:t>
            </a:r>
            <a:r>
              <a:rPr lang="ru-RU" sz="1600" dirty="0"/>
              <a:t> </a:t>
            </a:r>
            <a:r>
              <a:rPr lang="ru-RU" sz="1600" dirty="0" err="1"/>
              <a:t>bile</a:t>
            </a:r>
            <a:r>
              <a:rPr lang="ru-RU" sz="1600" dirty="0"/>
              <a:t> </a:t>
            </a:r>
            <a:r>
              <a:rPr lang="ru-RU" sz="1600" dirty="0" err="1"/>
              <a:t>ducts</a:t>
            </a:r>
            <a:r>
              <a:rPr lang="ru-RU" sz="1600" dirty="0"/>
              <a:t> </a:t>
            </a:r>
            <a:r>
              <a:rPr lang="ru-RU" sz="1600" dirty="0" err="1"/>
              <a:t>with</a:t>
            </a:r>
            <a:r>
              <a:rPr lang="ru-RU" sz="1600" dirty="0"/>
              <a:t> </a:t>
            </a:r>
            <a:r>
              <a:rPr lang="ru-RU" sz="1600" dirty="0" err="1"/>
              <a:t>the</a:t>
            </a:r>
            <a:r>
              <a:rPr lang="ru-RU" sz="1600" dirty="0"/>
              <a:t> </a:t>
            </a:r>
            <a:r>
              <a:rPr lang="ru-RU" sz="1600" dirty="0" err="1"/>
              <a:t>presence</a:t>
            </a:r>
            <a:r>
              <a:rPr lang="ru-RU" sz="1600" dirty="0"/>
              <a:t> </a:t>
            </a:r>
            <a:r>
              <a:rPr lang="ru-RU" sz="1600" dirty="0" err="1"/>
              <a:t>of</a:t>
            </a:r>
            <a:r>
              <a:rPr lang="ru-RU" sz="1600" dirty="0"/>
              <a:t> a </a:t>
            </a:r>
            <a:r>
              <a:rPr lang="ru-RU" sz="1600" dirty="0" err="1"/>
              <a:t>rudimentary</a:t>
            </a:r>
            <a:r>
              <a:rPr lang="ru-RU" sz="1600" dirty="0"/>
              <a:t> </a:t>
            </a:r>
            <a:r>
              <a:rPr lang="ru-RU" sz="1600" dirty="0" err="1"/>
              <a:t>gallbladder</a:t>
            </a:r>
            <a:r>
              <a:rPr lang="ru-RU" sz="1600" dirty="0"/>
              <a:t>; в - </a:t>
            </a:r>
            <a:r>
              <a:rPr lang="ru-RU" sz="1600" dirty="0" err="1"/>
              <a:t>intrahepatic</a:t>
            </a:r>
            <a:r>
              <a:rPr lang="ru-RU" sz="1600" dirty="0"/>
              <a:t> </a:t>
            </a:r>
            <a:r>
              <a:rPr lang="ru-RU" sz="1600" dirty="0" err="1"/>
              <a:t>bile</a:t>
            </a:r>
            <a:r>
              <a:rPr lang="ru-RU" sz="1600" dirty="0"/>
              <a:t> </a:t>
            </a:r>
            <a:r>
              <a:rPr lang="ru-RU" sz="1600" dirty="0" err="1"/>
              <a:t>ducts</a:t>
            </a:r>
            <a:r>
              <a:rPr lang="ru-RU" sz="1600" dirty="0"/>
              <a:t> </a:t>
            </a:r>
            <a:r>
              <a:rPr lang="ru-RU" sz="1600" dirty="0" err="1"/>
              <a:t>in</a:t>
            </a:r>
            <a:r>
              <a:rPr lang="ru-RU" sz="1600" dirty="0"/>
              <a:t> </a:t>
            </a:r>
            <a:r>
              <a:rPr lang="ru-RU" sz="1600" dirty="0" err="1"/>
              <a:t>the</a:t>
            </a:r>
            <a:r>
              <a:rPr lang="ru-RU" sz="1600" dirty="0"/>
              <a:t> </a:t>
            </a:r>
            <a:r>
              <a:rPr lang="ru-RU" sz="1600" dirty="0" err="1"/>
              <a:t>presence</a:t>
            </a:r>
            <a:r>
              <a:rPr lang="ru-RU" sz="1600" dirty="0"/>
              <a:t> </a:t>
            </a:r>
            <a:r>
              <a:rPr lang="ru-RU" sz="1600" dirty="0" err="1"/>
              <a:t>of</a:t>
            </a:r>
            <a:r>
              <a:rPr lang="ru-RU" sz="1600" dirty="0"/>
              <a:t> </a:t>
            </a:r>
            <a:r>
              <a:rPr lang="ru-RU" sz="1600" dirty="0" err="1"/>
              <a:t>all</a:t>
            </a:r>
            <a:r>
              <a:rPr lang="ru-RU" sz="1600" dirty="0"/>
              <a:t> </a:t>
            </a:r>
            <a:r>
              <a:rPr lang="ru-RU" sz="1600" dirty="0" err="1"/>
              <a:t>external</a:t>
            </a:r>
            <a:r>
              <a:rPr lang="ru-RU" sz="1600" dirty="0"/>
              <a:t>; г - </a:t>
            </a:r>
            <a:r>
              <a:rPr lang="ru-RU" sz="1600" dirty="0" err="1"/>
              <a:t>intrahepatic</a:t>
            </a:r>
            <a:r>
              <a:rPr lang="ru-RU" sz="1600" dirty="0"/>
              <a:t> </a:t>
            </a:r>
            <a:r>
              <a:rPr lang="ru-RU" sz="1600" dirty="0" err="1"/>
              <a:t>left</a:t>
            </a:r>
            <a:r>
              <a:rPr lang="ru-RU" sz="1600" dirty="0"/>
              <a:t> </a:t>
            </a:r>
            <a:r>
              <a:rPr lang="ru-RU" sz="1600" dirty="0" err="1"/>
              <a:t>and</a:t>
            </a:r>
            <a:r>
              <a:rPr lang="ru-RU" sz="1600" dirty="0"/>
              <a:t> </a:t>
            </a:r>
            <a:r>
              <a:rPr lang="ru-RU" sz="1600" dirty="0" err="1"/>
              <a:t>right</a:t>
            </a:r>
            <a:r>
              <a:rPr lang="ru-RU" sz="1600" dirty="0"/>
              <a:t> </a:t>
            </a:r>
            <a:r>
              <a:rPr lang="ru-RU" sz="1600" dirty="0" err="1"/>
              <a:t>hepatic</a:t>
            </a:r>
            <a:r>
              <a:rPr lang="ru-RU" sz="1600" dirty="0"/>
              <a:t> </a:t>
            </a:r>
            <a:r>
              <a:rPr lang="ru-RU" sz="1600" dirty="0" err="1"/>
              <a:t>ducts</a:t>
            </a:r>
            <a:r>
              <a:rPr lang="ru-RU" sz="1600" dirty="0"/>
              <a:t>; д - </a:t>
            </a:r>
            <a:r>
              <a:rPr lang="ru-RU" sz="1600" dirty="0" err="1"/>
              <a:t>all</a:t>
            </a:r>
            <a:r>
              <a:rPr lang="ru-RU" sz="1600" dirty="0"/>
              <a:t> </a:t>
            </a:r>
            <a:r>
              <a:rPr lang="ru-RU" sz="1600" dirty="0" err="1"/>
              <a:t>external</a:t>
            </a:r>
            <a:r>
              <a:rPr lang="ru-RU" sz="1600" dirty="0"/>
              <a:t> </a:t>
            </a:r>
            <a:r>
              <a:rPr lang="ru-RU" sz="1600" dirty="0" err="1"/>
              <a:t>bile</a:t>
            </a:r>
            <a:r>
              <a:rPr lang="ru-RU" sz="1600" dirty="0"/>
              <a:t> </a:t>
            </a:r>
            <a:r>
              <a:rPr lang="ru-RU" sz="1600" dirty="0" err="1"/>
              <a:t>ducts</a:t>
            </a:r>
            <a:r>
              <a:rPr lang="ru-RU" sz="1600" dirty="0"/>
              <a:t> </a:t>
            </a:r>
            <a:r>
              <a:rPr lang="ru-RU" sz="1600" dirty="0" err="1"/>
              <a:t>in</a:t>
            </a:r>
            <a:r>
              <a:rPr lang="ru-RU" sz="1600" dirty="0"/>
              <a:t> </a:t>
            </a:r>
            <a:r>
              <a:rPr lang="ru-RU" sz="1600" dirty="0" err="1"/>
              <a:t>the</a:t>
            </a:r>
            <a:r>
              <a:rPr lang="ru-RU" sz="1600" dirty="0"/>
              <a:t> </a:t>
            </a:r>
            <a:r>
              <a:rPr lang="ru-RU" sz="1600" dirty="0" err="1"/>
              <a:t>presence</a:t>
            </a:r>
            <a:r>
              <a:rPr lang="ru-RU" sz="1600" dirty="0"/>
              <a:t> </a:t>
            </a:r>
            <a:r>
              <a:rPr lang="ru-RU" sz="1600" dirty="0" err="1"/>
              <a:t>of</a:t>
            </a:r>
            <a:r>
              <a:rPr lang="ru-RU" sz="1600" dirty="0"/>
              <a:t> </a:t>
            </a:r>
            <a:r>
              <a:rPr lang="ru-RU" sz="1600" dirty="0" err="1"/>
              <a:t>intrahepatic</a:t>
            </a:r>
            <a:r>
              <a:rPr lang="ru-RU" sz="1600" dirty="0"/>
              <a:t>; e - </a:t>
            </a:r>
            <a:r>
              <a:rPr lang="ru-RU" sz="1600" dirty="0" err="1"/>
              <a:t>external</a:t>
            </a:r>
            <a:r>
              <a:rPr lang="ru-RU" sz="1600" dirty="0"/>
              <a:t> </a:t>
            </a:r>
            <a:r>
              <a:rPr lang="ru-RU" sz="1600" dirty="0" err="1"/>
              <a:t>bile</a:t>
            </a:r>
            <a:r>
              <a:rPr lang="ru-RU" sz="1600" dirty="0"/>
              <a:t> </a:t>
            </a:r>
            <a:r>
              <a:rPr lang="ru-RU" sz="1600" dirty="0" err="1"/>
              <a:t>ducts</a:t>
            </a:r>
            <a:r>
              <a:rPr lang="ru-RU" sz="1600" dirty="0"/>
              <a:t> </a:t>
            </a:r>
            <a:r>
              <a:rPr lang="ru-RU" sz="1600" dirty="0" err="1"/>
              <a:t>in</a:t>
            </a:r>
            <a:r>
              <a:rPr lang="ru-RU" sz="1600" dirty="0"/>
              <a:t> </a:t>
            </a:r>
            <a:r>
              <a:rPr lang="ru-RU" sz="1600" dirty="0" err="1"/>
              <a:t>the</a:t>
            </a:r>
            <a:r>
              <a:rPr lang="ru-RU" sz="1600" dirty="0"/>
              <a:t> </a:t>
            </a:r>
            <a:r>
              <a:rPr lang="ru-RU" sz="1600" dirty="0" err="1"/>
              <a:t>presence</a:t>
            </a:r>
            <a:r>
              <a:rPr lang="ru-RU" sz="1600" dirty="0"/>
              <a:t> </a:t>
            </a:r>
            <a:r>
              <a:rPr lang="ru-RU" sz="1600" dirty="0" err="1"/>
              <a:t>of</a:t>
            </a:r>
            <a:r>
              <a:rPr lang="ru-RU" sz="1600" dirty="0"/>
              <a:t> </a:t>
            </a:r>
            <a:r>
              <a:rPr lang="ru-RU" sz="1600" dirty="0" err="1"/>
              <a:t>the</a:t>
            </a:r>
            <a:r>
              <a:rPr lang="ru-RU" sz="1600" dirty="0"/>
              <a:t> </a:t>
            </a:r>
            <a:r>
              <a:rPr lang="ru-RU" sz="1600" dirty="0" err="1"/>
              <a:t>gallbladder</a:t>
            </a:r>
            <a:r>
              <a:rPr lang="ru-RU" sz="1600" dirty="0"/>
              <a:t> </a:t>
            </a:r>
            <a:r>
              <a:rPr lang="ru-RU" sz="1600" dirty="0" err="1"/>
              <a:t>and</a:t>
            </a:r>
            <a:r>
              <a:rPr lang="ru-RU" sz="1600" dirty="0"/>
              <a:t> </a:t>
            </a:r>
            <a:r>
              <a:rPr lang="ru-RU" sz="1600" dirty="0" err="1"/>
              <a:t>intrahepatic</a:t>
            </a:r>
            <a:r>
              <a:rPr lang="ru-RU" sz="1600" dirty="0"/>
              <a:t> </a:t>
            </a:r>
            <a:r>
              <a:rPr lang="ru-RU" sz="1600" dirty="0" err="1"/>
              <a:t>ducts</a:t>
            </a:r>
            <a:r>
              <a:rPr lang="ru-RU" sz="1600" dirty="0"/>
              <a:t>; ж - </a:t>
            </a:r>
            <a:r>
              <a:rPr lang="ru-RU" sz="1600" dirty="0" err="1"/>
              <a:t>the</a:t>
            </a:r>
            <a:r>
              <a:rPr lang="ru-RU" sz="1600" dirty="0"/>
              <a:t> </a:t>
            </a:r>
            <a:r>
              <a:rPr lang="ru-RU" sz="1600" dirty="0" err="1"/>
              <a:t>distal</a:t>
            </a:r>
            <a:r>
              <a:rPr lang="ru-RU" sz="1600" dirty="0"/>
              <a:t> </a:t>
            </a:r>
            <a:r>
              <a:rPr lang="ru-RU" sz="1600" dirty="0" err="1"/>
              <a:t>section</a:t>
            </a:r>
            <a:r>
              <a:rPr lang="ru-RU" sz="1600" dirty="0"/>
              <a:t> </a:t>
            </a:r>
            <a:r>
              <a:rPr lang="ru-RU" sz="1600" dirty="0" err="1"/>
              <a:t>of</a:t>
            </a:r>
            <a:r>
              <a:rPr lang="ru-RU" sz="1600" dirty="0"/>
              <a:t> </a:t>
            </a:r>
            <a:r>
              <a:rPr lang="ru-RU" sz="1600" dirty="0" err="1"/>
              <a:t>the</a:t>
            </a:r>
            <a:r>
              <a:rPr lang="ru-RU" sz="1600" dirty="0"/>
              <a:t> </a:t>
            </a:r>
            <a:r>
              <a:rPr lang="ru-RU" sz="1600" dirty="0" err="1"/>
              <a:t>common</a:t>
            </a:r>
            <a:r>
              <a:rPr lang="ru-RU" sz="1600" dirty="0"/>
              <a:t> </a:t>
            </a:r>
            <a:r>
              <a:rPr lang="ru-RU" sz="1600" dirty="0" err="1"/>
              <a:t>bile</a:t>
            </a:r>
            <a:r>
              <a:rPr lang="ru-RU" sz="1600" dirty="0"/>
              <a:t> </a:t>
            </a:r>
            <a:r>
              <a:rPr lang="ru-RU" sz="1600" dirty="0" err="1"/>
              <a:t>duct</a:t>
            </a:r>
            <a:r>
              <a:rPr lang="ru-RU" sz="1600" dirty="0"/>
              <a:t> </a:t>
            </a:r>
            <a:r>
              <a:rPr lang="ru-RU" sz="1600" dirty="0" err="1"/>
              <a:t>with</a:t>
            </a:r>
            <a:r>
              <a:rPr lang="ru-RU" sz="1600" dirty="0"/>
              <a:t> </a:t>
            </a:r>
            <a:r>
              <a:rPr lang="ru-RU" sz="1600" dirty="0" err="1"/>
              <a:t>hypoplasia</a:t>
            </a:r>
            <a:r>
              <a:rPr lang="ru-RU" sz="1600" dirty="0"/>
              <a:t> </a:t>
            </a:r>
            <a:r>
              <a:rPr lang="ru-RU" sz="1600" dirty="0" err="1"/>
              <a:t>of</a:t>
            </a:r>
            <a:r>
              <a:rPr lang="ru-RU" sz="1600" dirty="0"/>
              <a:t> </a:t>
            </a:r>
            <a:r>
              <a:rPr lang="ru-RU" sz="1600" dirty="0" err="1"/>
              <a:t>all</a:t>
            </a:r>
            <a:r>
              <a:rPr lang="ru-RU" sz="1600" dirty="0"/>
              <a:t> </a:t>
            </a:r>
            <a:r>
              <a:rPr lang="ru-RU" sz="1600" dirty="0" err="1"/>
              <a:t>other</a:t>
            </a:r>
            <a:r>
              <a:rPr lang="ru-RU" sz="1600" dirty="0"/>
              <a:t> </a:t>
            </a:r>
            <a:r>
              <a:rPr lang="ru-RU" sz="1600" dirty="0" err="1"/>
              <a:t>ducts</a:t>
            </a:r>
            <a:r>
              <a:rPr lang="ru-RU" sz="1600" dirty="0"/>
              <a:t>; з - </a:t>
            </a:r>
            <a:r>
              <a:rPr lang="ru-RU" sz="1600" dirty="0" err="1"/>
              <a:t>hepatic</a:t>
            </a:r>
            <a:r>
              <a:rPr lang="ru-RU" sz="1600" dirty="0"/>
              <a:t> </a:t>
            </a:r>
            <a:r>
              <a:rPr lang="ru-RU" sz="1600" dirty="0" err="1"/>
              <a:t>ducts</a:t>
            </a:r>
            <a:r>
              <a:rPr lang="ru-RU" sz="1600" dirty="0"/>
              <a:t>, </a:t>
            </a:r>
            <a:r>
              <a:rPr lang="ru-RU" sz="1600" dirty="0" err="1"/>
              <a:t>severe</a:t>
            </a:r>
            <a:r>
              <a:rPr lang="ru-RU" sz="1600" dirty="0"/>
              <a:t> </a:t>
            </a:r>
            <a:r>
              <a:rPr lang="ru-RU" sz="1600" dirty="0" err="1"/>
              <a:t>hypoplasia</a:t>
            </a:r>
            <a:r>
              <a:rPr lang="ru-RU" sz="1600" dirty="0"/>
              <a:t> </a:t>
            </a:r>
            <a:r>
              <a:rPr lang="ru-RU" sz="1600" dirty="0" err="1"/>
              <a:t>of</a:t>
            </a:r>
            <a:r>
              <a:rPr lang="ru-RU" sz="1600" dirty="0"/>
              <a:t> </a:t>
            </a:r>
            <a:r>
              <a:rPr lang="ru-RU" sz="1600" dirty="0" err="1"/>
              <a:t>all</a:t>
            </a:r>
            <a:r>
              <a:rPr lang="ru-RU" sz="1600" dirty="0"/>
              <a:t> </a:t>
            </a:r>
            <a:r>
              <a:rPr lang="ru-RU" sz="1600" dirty="0" err="1"/>
              <a:t>other</a:t>
            </a:r>
            <a:r>
              <a:rPr lang="ru-RU" sz="1600" dirty="0"/>
              <a:t> </a:t>
            </a:r>
            <a:r>
              <a:rPr lang="ru-RU" sz="1600" dirty="0" err="1"/>
              <a:t>external</a:t>
            </a:r>
            <a:r>
              <a:rPr lang="ru-RU" sz="1600" dirty="0"/>
              <a:t> </a:t>
            </a:r>
            <a:r>
              <a:rPr lang="ru-RU" sz="1600" dirty="0" err="1"/>
              <a:t>and</a:t>
            </a:r>
            <a:r>
              <a:rPr lang="ru-RU" sz="1600" dirty="0"/>
              <a:t> </a:t>
            </a:r>
            <a:r>
              <a:rPr lang="ru-RU" sz="1600" dirty="0" err="1"/>
              <a:t>intrahepatic</a:t>
            </a:r>
            <a:r>
              <a:rPr lang="ru-RU" sz="1600" dirty="0"/>
              <a:t> </a:t>
            </a:r>
            <a:r>
              <a:rPr lang="ru-RU" sz="1600" dirty="0" err="1"/>
              <a:t>bile</a:t>
            </a:r>
            <a:r>
              <a:rPr lang="ru-RU" sz="1600" dirty="0"/>
              <a:t> </a:t>
            </a:r>
            <a:r>
              <a:rPr lang="ru-RU" sz="1600" dirty="0" err="1"/>
              <a:t>ducts</a:t>
            </a:r>
            <a:r>
              <a:rPr lang="ru-RU" sz="1600" dirty="0"/>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p:nvPr>
        </p:nvSpPr>
        <p:spPr>
          <a:xfrm>
            <a:off x="457200" y="116632"/>
            <a:ext cx="8229600" cy="5903168"/>
          </a:xfrm>
        </p:spPr>
        <p:txBody>
          <a:bodyPr/>
          <a:lstStyle/>
          <a:p>
            <a:pPr marL="0" indent="0" algn="ctr">
              <a:buNone/>
            </a:pPr>
            <a:r>
              <a:rPr lang="en-US" sz="3600" dirty="0" err="1"/>
              <a:t>Klatskin</a:t>
            </a:r>
            <a:r>
              <a:rPr lang="en-US" sz="3600" dirty="0"/>
              <a:t> tumor</a:t>
            </a:r>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903016"/>
            <a:ext cx="5748929" cy="5954984"/>
          </a:xfrm>
          <a:prstGeom prst="rect">
            <a:avLst/>
          </a:prstGeom>
        </p:spPr>
      </p:pic>
    </p:spTree>
    <p:extLst>
      <p:ext uri="{BB962C8B-B14F-4D97-AF65-F5344CB8AC3E}">
        <p14:creationId xmlns:p14="http://schemas.microsoft.com/office/powerpoint/2010/main" val="4124084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pPr eaLnBrk="1" hangingPunct="1">
              <a:defRPr/>
            </a:pPr>
            <a:endParaRPr lang="ru-RU"/>
          </a:p>
        </p:txBody>
      </p:sp>
      <p:pic>
        <p:nvPicPr>
          <p:cNvPr id="24579" name="Содержимое 7" descr="bil1 (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41275"/>
            <a:ext cx="8382000" cy="6731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Печен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27025"/>
            <a:ext cx="8640763"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592404FB-4DE2-4AFD-8179-34D29AE33D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34534"/>
            <a:ext cx="6984776" cy="6588931"/>
          </a:xfrm>
        </p:spPr>
      </p:pic>
    </p:spTree>
    <p:extLst>
      <p:ext uri="{BB962C8B-B14F-4D97-AF65-F5344CB8AC3E}">
        <p14:creationId xmlns:p14="http://schemas.microsoft.com/office/powerpoint/2010/main" val="2897920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a:xfrm>
            <a:off x="-38100" y="3429000"/>
            <a:ext cx="9144000" cy="2016125"/>
          </a:xfrm>
        </p:spPr>
        <p:txBody>
          <a:bodyPr/>
          <a:lstStyle/>
          <a:p>
            <a:pPr algn="ctr" eaLnBrk="1" hangingPunct="1">
              <a:defRPr/>
            </a:pPr>
            <a:r>
              <a:rPr lang="en-US" sz="3400" b="1" dirty="0">
                <a:latin typeface="Comic Sans MS" pitchFamily="66" charset="0"/>
              </a:rPr>
              <a:t>MAIN PATHOGENETIC LINK OF MECHANICAL JAUNDICE</a:t>
            </a:r>
            <a:r>
              <a:rPr lang="ru-RU" sz="3400" b="1" dirty="0">
                <a:latin typeface="Comic Sans MS" pitchFamily="66" charset="0"/>
              </a:rPr>
              <a:t>:</a:t>
            </a:r>
            <a:br>
              <a:rPr lang="ru-RU" sz="3400" b="1" dirty="0">
                <a:latin typeface="Comic Sans MS" pitchFamily="66" charset="0"/>
              </a:rPr>
            </a:br>
            <a:br>
              <a:rPr lang="ru-RU" sz="3400" b="1" dirty="0">
                <a:latin typeface="Comic Sans MS" pitchFamily="66" charset="0"/>
              </a:rPr>
            </a:br>
            <a:r>
              <a:rPr lang="en-US" sz="3400" b="1" dirty="0">
                <a:latin typeface="Comic Sans MS" pitchFamily="66" charset="0"/>
              </a:rPr>
              <a:t> Disturbance of excretion of bilirubin and bile acids through extrahepatic bile ducts</a:t>
            </a:r>
            <a:br>
              <a:rPr lang="ru-RU" sz="4800" b="1" dirty="0">
                <a:latin typeface="Comic Sans MS" pitchFamily="66" charset="0"/>
              </a:rPr>
            </a:br>
            <a:br>
              <a:rPr lang="ru-RU" sz="3400" b="1" dirty="0">
                <a:latin typeface="Comic Sans MS" pitchFamily="66" charset="0"/>
              </a:rPr>
            </a:br>
            <a:br>
              <a:rPr lang="ru-RU" sz="3400" b="1" dirty="0">
                <a:latin typeface="Comic Sans MS" pitchFamily="66" charset="0"/>
              </a:rPr>
            </a:br>
            <a:br>
              <a:rPr lang="ru-RU" sz="3400" b="1" dirty="0">
                <a:latin typeface="Comic Sans MS" pitchFamily="66" charset="0"/>
              </a:rPr>
            </a:br>
            <a:endParaRPr lang="ru-RU" sz="3600" dirty="0">
              <a:latin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Rot="1" noChangeArrowheads="1"/>
          </p:cNvSpPr>
          <p:nvPr>
            <p:ph type="body" idx="1"/>
          </p:nvPr>
        </p:nvSpPr>
        <p:spPr>
          <a:xfrm>
            <a:off x="228600" y="304800"/>
            <a:ext cx="8613775" cy="5943600"/>
          </a:xfrm>
        </p:spPr>
        <p:txBody>
          <a:bodyPr/>
          <a:lstStyle/>
          <a:p>
            <a:pPr marL="360363" indent="-360363" eaLnBrk="1" hangingPunct="1">
              <a:lnSpc>
                <a:spcPct val="90000"/>
              </a:lnSpc>
              <a:defRPr/>
            </a:pPr>
            <a:r>
              <a:rPr lang="en-US" sz="4000" b="1" dirty="0">
                <a:latin typeface="Times New Roman" pitchFamily="18" charset="0"/>
              </a:rPr>
              <a:t>Biliary hypertension leads to rupture of the walls of the bile ducts, diffusion of the bile pigment into the lymph spaces, and then into the blood vessels.</a:t>
            </a:r>
          </a:p>
          <a:p>
            <a:pPr marL="360363" indent="-360363" eaLnBrk="1" hangingPunct="1">
              <a:lnSpc>
                <a:spcPct val="90000"/>
              </a:lnSpc>
              <a:defRPr/>
            </a:pPr>
            <a:r>
              <a:rPr lang="en-US" sz="4000" b="1" dirty="0">
                <a:latin typeface="Times New Roman" pitchFamily="18" charset="0"/>
              </a:rPr>
              <a:t>With hypertension above 300 mm Hg, bile can directly enter the sinusoids of the liver, and then through the system of hepatic veins into the general bloodstream.</a:t>
            </a:r>
            <a:endParaRPr lang="ru-RU" sz="4000" b="1" dirty="0">
              <a:latin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976664"/>
          </a:xfrm>
        </p:spPr>
        <p:txBody>
          <a:bodyPr/>
          <a:lstStyle/>
          <a:p>
            <a:pPr marL="0" indent="0">
              <a:buNone/>
            </a:pPr>
            <a:r>
              <a:rPr lang="en-US" dirty="0"/>
              <a:t>Decreased protein-synthetic function of the liver, impaired absorption of fat-soluble vitamins, vitamin K deficiency</a:t>
            </a:r>
            <a:r>
              <a:rPr lang="ru-RU" dirty="0"/>
              <a:t>             </a:t>
            </a:r>
            <a:r>
              <a:rPr lang="en-US" dirty="0"/>
              <a:t>impaired synthesis of vitamin K-dependent coagulation factors — prothrombin, </a:t>
            </a:r>
            <a:r>
              <a:rPr lang="en-US" dirty="0" err="1"/>
              <a:t>proconvertin</a:t>
            </a:r>
            <a:r>
              <a:rPr lang="en-US" dirty="0"/>
              <a:t>, factors IX and X</a:t>
            </a:r>
            <a:endParaRPr lang="ru-RU" dirty="0"/>
          </a:p>
          <a:p>
            <a:pPr marL="0" indent="0">
              <a:buNone/>
            </a:pPr>
            <a:endParaRPr lang="ru-RU" dirty="0"/>
          </a:p>
          <a:p>
            <a:pPr marL="0" indent="0">
              <a:buNone/>
            </a:pPr>
            <a:r>
              <a:rPr lang="ru-RU" dirty="0"/>
              <a:t>  </a:t>
            </a:r>
          </a:p>
          <a:p>
            <a:pPr marL="0" indent="0">
              <a:buNone/>
            </a:pPr>
            <a:r>
              <a:rPr lang="ru-RU" dirty="0"/>
              <a:t>          </a:t>
            </a:r>
            <a:r>
              <a:rPr lang="en-US" sz="4400" dirty="0"/>
              <a:t>HYPOCAAGULATION</a:t>
            </a:r>
            <a:endParaRPr lang="ru-RU" dirty="0"/>
          </a:p>
        </p:txBody>
      </p:sp>
      <p:sp>
        <p:nvSpPr>
          <p:cNvPr id="4" name="Стрелка вправо 3"/>
          <p:cNvSpPr/>
          <p:nvPr/>
        </p:nvSpPr>
        <p:spPr bwMode="auto">
          <a:xfrm>
            <a:off x="6012160" y="1556792"/>
            <a:ext cx="1152128" cy="216024"/>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cs typeface="Arial" charset="0"/>
            </a:endParaRPr>
          </a:p>
        </p:txBody>
      </p:sp>
      <p:sp>
        <p:nvSpPr>
          <p:cNvPr id="5" name="Стрелка вниз 4"/>
          <p:cNvSpPr/>
          <p:nvPr/>
        </p:nvSpPr>
        <p:spPr bwMode="auto">
          <a:xfrm>
            <a:off x="3635896" y="3573016"/>
            <a:ext cx="1512168" cy="86409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489654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8229600" cy="1296144"/>
          </a:xfrm>
        </p:spPr>
        <p:txBody>
          <a:bodyPr/>
          <a:lstStyle/>
          <a:p>
            <a:pPr algn="ctr"/>
            <a:r>
              <a:rPr lang="en-US" sz="3200" dirty="0"/>
              <a:t>Changes in organs and systems with obstructive jaundice</a:t>
            </a:r>
            <a:endParaRPr lang="ru-RU" sz="3200" dirty="0"/>
          </a:p>
        </p:txBody>
      </p:sp>
      <p:sp>
        <p:nvSpPr>
          <p:cNvPr id="3" name="Объект 2"/>
          <p:cNvSpPr>
            <a:spLocks noGrp="1"/>
          </p:cNvSpPr>
          <p:nvPr>
            <p:ph idx="1"/>
          </p:nvPr>
        </p:nvSpPr>
        <p:spPr>
          <a:xfrm>
            <a:off x="179512" y="1412776"/>
            <a:ext cx="8712968" cy="5256584"/>
          </a:xfrm>
        </p:spPr>
        <p:txBody>
          <a:bodyPr/>
          <a:lstStyle/>
          <a:p>
            <a:pPr>
              <a:spcAft>
                <a:spcPts val="600"/>
              </a:spcAft>
              <a:buFontTx/>
              <a:buChar char="-"/>
            </a:pPr>
            <a:r>
              <a:rPr lang="en-US" sz="2300" kern="1200" dirty="0">
                <a:effectLst/>
                <a:latin typeface="Arial" charset="0"/>
                <a:cs typeface="Arial" charset="0"/>
              </a:rPr>
              <a:t>From the cardiovascular system: bradycardia, decreased blood pressure;</a:t>
            </a:r>
          </a:p>
          <a:p>
            <a:pPr>
              <a:spcAft>
                <a:spcPts val="600"/>
              </a:spcAft>
              <a:buFontTx/>
              <a:buChar char="-"/>
            </a:pPr>
            <a:r>
              <a:rPr lang="en-US" sz="2300" kern="1200" dirty="0">
                <a:effectLst/>
                <a:latin typeface="Arial" charset="0"/>
                <a:cs typeface="Arial" charset="0"/>
              </a:rPr>
              <a:t>Hemorrhages as a result of violation of the integrity of the vascular walls;</a:t>
            </a:r>
          </a:p>
          <a:p>
            <a:pPr>
              <a:spcAft>
                <a:spcPts val="600"/>
              </a:spcAft>
              <a:buFontTx/>
              <a:buChar char="-"/>
            </a:pPr>
            <a:r>
              <a:rPr lang="en-US" sz="2300" kern="1200" dirty="0">
                <a:effectLst/>
                <a:latin typeface="Arial" charset="0"/>
                <a:cs typeface="Arial" charset="0"/>
              </a:rPr>
              <a:t>From the side of the central nervous system: general </a:t>
            </a:r>
            <a:r>
              <a:rPr lang="en-US" sz="2300" kern="1200" dirty="0" err="1">
                <a:effectLst/>
                <a:latin typeface="Arial" charset="0"/>
                <a:cs typeface="Arial" charset="0"/>
              </a:rPr>
              <a:t>asthenization</a:t>
            </a:r>
            <a:r>
              <a:rPr lang="en-US" sz="2300" kern="1200" dirty="0">
                <a:effectLst/>
                <a:latin typeface="Arial" charset="0"/>
                <a:cs typeface="Arial" charset="0"/>
              </a:rPr>
              <a:t>, increased fatigue, emotional disturbances, irritability, which is replaced by depression, drowsiness during the day and sleeplessness at night, headache;</a:t>
            </a:r>
          </a:p>
          <a:p>
            <a:pPr>
              <a:spcAft>
                <a:spcPts val="600"/>
              </a:spcAft>
              <a:buFontTx/>
              <a:buChar char="-"/>
            </a:pPr>
            <a:r>
              <a:rPr lang="en-US" sz="2300" kern="1200" dirty="0">
                <a:effectLst/>
                <a:latin typeface="Arial" charset="0"/>
                <a:cs typeface="Arial" charset="0"/>
              </a:rPr>
              <a:t>On the part of the skin: itching;</a:t>
            </a:r>
          </a:p>
          <a:p>
            <a:pPr>
              <a:spcAft>
                <a:spcPts val="600"/>
              </a:spcAft>
              <a:buFontTx/>
              <a:buChar char="-"/>
            </a:pPr>
            <a:r>
              <a:rPr lang="en-US" sz="2300" kern="1200" dirty="0">
                <a:effectLst/>
                <a:latin typeface="Arial" charset="0"/>
                <a:cs typeface="Arial" charset="0"/>
              </a:rPr>
              <a:t>In the blood: erythrocyte hemolysis, leuko-, </a:t>
            </a:r>
            <a:r>
              <a:rPr lang="en-US" sz="2300" kern="1200" dirty="0" err="1">
                <a:effectLst/>
                <a:latin typeface="Arial" charset="0"/>
                <a:cs typeface="Arial" charset="0"/>
              </a:rPr>
              <a:t>thrombocytolysis</a:t>
            </a:r>
            <a:r>
              <a:rPr lang="en-US" sz="2300" kern="1200" dirty="0">
                <a:effectLst/>
                <a:latin typeface="Arial" charset="0"/>
                <a:cs typeface="Arial" charset="0"/>
              </a:rPr>
              <a:t>;</a:t>
            </a:r>
          </a:p>
          <a:p>
            <a:pPr>
              <a:spcAft>
                <a:spcPts val="600"/>
              </a:spcAft>
              <a:buFontTx/>
              <a:buChar char="-"/>
            </a:pPr>
            <a:r>
              <a:rPr lang="en-US" sz="2300" kern="1200" dirty="0">
                <a:effectLst/>
                <a:latin typeface="Arial" charset="0"/>
                <a:cs typeface="Arial" charset="0"/>
              </a:rPr>
              <a:t>In tissues damaged by bile acids: inflammation (peritonitis, acute pancreatitis), liver necrosis.</a:t>
            </a:r>
            <a:endParaRPr lang="ru-RU" sz="2300" dirty="0"/>
          </a:p>
        </p:txBody>
      </p:sp>
    </p:spTree>
    <p:extLst>
      <p:ext uri="{BB962C8B-B14F-4D97-AF65-F5344CB8AC3E}">
        <p14:creationId xmlns:p14="http://schemas.microsoft.com/office/powerpoint/2010/main" val="1899917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92100"/>
            <a:ext cx="8435280" cy="1384300"/>
          </a:xfrm>
        </p:spPr>
        <p:txBody>
          <a:bodyPr/>
          <a:lstStyle/>
          <a:p>
            <a:pPr algn="ctr"/>
            <a:r>
              <a:rPr lang="en-US" sz="3000" dirty="0" err="1"/>
              <a:t>Acholia</a:t>
            </a:r>
            <a:r>
              <a:rPr lang="en-US" sz="3000" dirty="0"/>
              <a:t> - a pathological condition associated with missed bile in the intestines</a:t>
            </a:r>
            <a:endParaRPr lang="ru-RU" sz="3000" dirty="0"/>
          </a:p>
        </p:txBody>
      </p:sp>
      <p:sp>
        <p:nvSpPr>
          <p:cNvPr id="3" name="Объект 2"/>
          <p:cNvSpPr>
            <a:spLocks noGrp="1"/>
          </p:cNvSpPr>
          <p:nvPr>
            <p:ph idx="1"/>
          </p:nvPr>
        </p:nvSpPr>
        <p:spPr>
          <a:xfrm>
            <a:off x="323528" y="1905000"/>
            <a:ext cx="8363272" cy="4114800"/>
          </a:xfrm>
        </p:spPr>
        <p:txBody>
          <a:bodyPr/>
          <a:lstStyle/>
          <a:p>
            <a:r>
              <a:rPr lang="en-US" sz="2400" dirty="0"/>
              <a:t>Colonization of bacteria and their translocation into portal blood.</a:t>
            </a:r>
          </a:p>
          <a:p>
            <a:r>
              <a:rPr lang="en-US" sz="2400" dirty="0"/>
              <a:t>Stopping the emulsification of bacterial endotoxin by bile acids, which leads to an increase in its concentration in portal blood.</a:t>
            </a:r>
          </a:p>
          <a:p>
            <a:r>
              <a:rPr lang="en-US" sz="2400" dirty="0"/>
              <a:t>The functional stress of </a:t>
            </a:r>
            <a:r>
              <a:rPr lang="en-US" sz="2400" dirty="0" err="1"/>
              <a:t>Kurfer</a:t>
            </a:r>
            <a:r>
              <a:rPr lang="en-US" sz="2400" dirty="0"/>
              <a:t> cells caused by biliary hypertension does not provide “containment” of endotoxin and bacteria in the sinusoids of the liver, which leads to their breakthrough into the central vein and systemic blood flow.</a:t>
            </a:r>
            <a:endParaRPr lang="ru-RU" sz="2400" dirty="0"/>
          </a:p>
        </p:txBody>
      </p:sp>
    </p:spTree>
    <p:extLst>
      <p:ext uri="{BB962C8B-B14F-4D97-AF65-F5344CB8AC3E}">
        <p14:creationId xmlns:p14="http://schemas.microsoft.com/office/powerpoint/2010/main" val="3624575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rrowheads="1"/>
          </p:cNvSpPr>
          <p:nvPr>
            <p:ph type="body" idx="1"/>
          </p:nvPr>
        </p:nvSpPr>
        <p:spPr>
          <a:xfrm>
            <a:off x="228600" y="1371600"/>
            <a:ext cx="8613775" cy="4876800"/>
          </a:xfrm>
        </p:spPr>
        <p:txBody>
          <a:bodyPr/>
          <a:lstStyle/>
          <a:p>
            <a:pPr marL="441325" indent="-441325" algn="just" eaLnBrk="1" hangingPunct="1">
              <a:buFont typeface="Arial" charset="0"/>
              <a:buNone/>
              <a:defRPr/>
            </a:pPr>
            <a:r>
              <a:rPr lang="en-US" sz="3600" dirty="0">
                <a:latin typeface="Times New Roman" pitchFamily="18" charset="0"/>
              </a:rPr>
              <a:t>1. Pain syndrome:</a:t>
            </a:r>
          </a:p>
          <a:p>
            <a:pPr algn="just" eaLnBrk="1" hangingPunct="1">
              <a:defRPr/>
            </a:pPr>
            <a:r>
              <a:rPr lang="en-US" sz="3600" dirty="0">
                <a:latin typeface="Times New Roman" pitchFamily="18" charset="0"/>
              </a:rPr>
              <a:t>Acute paroxysmal pain (with a pressure in the intestinal tract&gt; 350-400 mm of water. Art.)</a:t>
            </a:r>
          </a:p>
          <a:p>
            <a:pPr algn="just" eaLnBrk="1" hangingPunct="1">
              <a:defRPr/>
            </a:pPr>
            <a:r>
              <a:rPr lang="en-US" sz="3600" dirty="0">
                <a:latin typeface="Times New Roman" pitchFamily="18" charset="0"/>
              </a:rPr>
              <a:t>Dull aching pain</a:t>
            </a:r>
            <a:r>
              <a:rPr lang="ru-RU" sz="3600" dirty="0">
                <a:latin typeface="Times New Roman" pitchFamily="18" charset="0"/>
              </a:rPr>
              <a:t>. </a:t>
            </a:r>
            <a:r>
              <a:rPr lang="en-US" sz="3600" dirty="0">
                <a:latin typeface="Times New Roman" pitchFamily="18" charset="0"/>
              </a:rPr>
              <a:t>There are also painless forms</a:t>
            </a:r>
            <a:r>
              <a:rPr lang="ru-RU" sz="3600" dirty="0">
                <a:latin typeface="Times New Roman" pitchFamily="18" charset="0"/>
              </a:rPr>
              <a:t>. </a:t>
            </a:r>
            <a:r>
              <a:rPr lang="en-US" sz="3600" dirty="0">
                <a:latin typeface="Times New Roman" pitchFamily="18" charset="0"/>
              </a:rPr>
              <a:t>(26 to 66% of cases)</a:t>
            </a:r>
          </a:p>
          <a:p>
            <a:pPr algn="just" eaLnBrk="1" hangingPunct="1">
              <a:defRPr/>
            </a:pPr>
            <a:r>
              <a:rPr lang="en-US" sz="3600" dirty="0">
                <a:latin typeface="Times New Roman" pitchFamily="18" charset="0"/>
              </a:rPr>
              <a:t>Possible irradiation of pain</a:t>
            </a:r>
            <a:endParaRPr lang="ru-RU" dirty="0">
              <a:latin typeface="Times New Roman" pitchFamily="18" charset="0"/>
            </a:endParaRPr>
          </a:p>
        </p:txBody>
      </p:sp>
      <p:sp>
        <p:nvSpPr>
          <p:cNvPr id="129027" name="Rectangle 3"/>
          <p:cNvSpPr>
            <a:spLocks noGrp="1" noRot="1" noChangeArrowheads="1"/>
          </p:cNvSpPr>
          <p:nvPr>
            <p:ph type="title"/>
          </p:nvPr>
        </p:nvSpPr>
        <p:spPr/>
        <p:txBody>
          <a:bodyPr/>
          <a:lstStyle/>
          <a:p>
            <a:pPr eaLnBrk="1" hangingPunct="1">
              <a:defRPr/>
            </a:pPr>
            <a:r>
              <a:rPr lang="en-US" sz="3200" b="1" dirty="0">
                <a:latin typeface="Times New Roman" pitchFamily="18" charset="0"/>
              </a:rPr>
              <a:t>CLINIC OF OBSTRUCTIVE JAUNDICE</a:t>
            </a:r>
            <a:endParaRPr lang="ru-RU" sz="3200" b="1" dirty="0">
              <a:latin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body" idx="1"/>
          </p:nvPr>
        </p:nvSpPr>
        <p:spPr>
          <a:xfrm>
            <a:off x="228600" y="1219200"/>
            <a:ext cx="8613775" cy="4876800"/>
          </a:xfrm>
        </p:spPr>
        <p:txBody>
          <a:bodyPr/>
          <a:lstStyle/>
          <a:p>
            <a:pPr marL="441325" indent="-441325" algn="just" eaLnBrk="1" hangingPunct="1">
              <a:lnSpc>
                <a:spcPct val="90000"/>
              </a:lnSpc>
              <a:buFont typeface="Arial" charset="0"/>
              <a:buNone/>
              <a:defRPr/>
            </a:pPr>
            <a:r>
              <a:rPr lang="en-US" dirty="0">
                <a:latin typeface="Times New Roman" pitchFamily="18" charset="0"/>
              </a:rPr>
              <a:t>2. A feeling of heaviness in the epigastrium and right hypochondrium.</a:t>
            </a:r>
          </a:p>
          <a:p>
            <a:pPr marL="441325" indent="-441325" algn="just" eaLnBrk="1" hangingPunct="1">
              <a:lnSpc>
                <a:spcPct val="90000"/>
              </a:lnSpc>
              <a:buFont typeface="Arial" charset="0"/>
              <a:buNone/>
              <a:defRPr/>
            </a:pPr>
            <a:r>
              <a:rPr lang="en-US" dirty="0">
                <a:latin typeface="Times New Roman" pitchFamily="18" charset="0"/>
              </a:rPr>
              <a:t>3. Dyspeptic disorders:</a:t>
            </a:r>
          </a:p>
          <a:p>
            <a:pPr algn="just" eaLnBrk="1" hangingPunct="1">
              <a:lnSpc>
                <a:spcPct val="90000"/>
              </a:lnSpc>
              <a:defRPr/>
            </a:pPr>
            <a:r>
              <a:rPr lang="en-US" dirty="0">
                <a:latin typeface="Times New Roman" pitchFamily="18" charset="0"/>
              </a:rPr>
              <a:t>vomiting (reflexively, due to intoxication, from compression);</a:t>
            </a:r>
          </a:p>
          <a:p>
            <a:pPr algn="just" eaLnBrk="1" hangingPunct="1">
              <a:lnSpc>
                <a:spcPct val="90000"/>
              </a:lnSpc>
              <a:defRPr/>
            </a:pPr>
            <a:r>
              <a:rPr lang="en-US" dirty="0">
                <a:latin typeface="Times New Roman" pitchFamily="18" charset="0"/>
              </a:rPr>
              <a:t>lack of appetite;</a:t>
            </a:r>
          </a:p>
          <a:p>
            <a:pPr algn="just" eaLnBrk="1" hangingPunct="1">
              <a:lnSpc>
                <a:spcPct val="90000"/>
              </a:lnSpc>
              <a:defRPr/>
            </a:pPr>
            <a:r>
              <a:rPr lang="en-US" dirty="0">
                <a:latin typeface="Times New Roman" pitchFamily="18" charset="0"/>
              </a:rPr>
              <a:t>weight loss;</a:t>
            </a:r>
          </a:p>
          <a:p>
            <a:pPr algn="just" eaLnBrk="1" hangingPunct="1">
              <a:lnSpc>
                <a:spcPct val="90000"/>
              </a:lnSpc>
              <a:defRPr/>
            </a:pPr>
            <a:r>
              <a:rPr lang="en-US" dirty="0">
                <a:latin typeface="Times New Roman" pitchFamily="18" charset="0"/>
              </a:rPr>
              <a:t>constipation</a:t>
            </a:r>
          </a:p>
          <a:p>
            <a:pPr algn="just" eaLnBrk="1" hangingPunct="1">
              <a:lnSpc>
                <a:spcPct val="90000"/>
              </a:lnSpc>
              <a:defRPr/>
            </a:pPr>
            <a:r>
              <a:rPr lang="en-US" dirty="0">
                <a:latin typeface="Times New Roman" pitchFamily="18" charset="0"/>
              </a:rPr>
              <a:t>diarrhea (with prolonged course of jaundice);</a:t>
            </a:r>
            <a:endParaRPr lang="ru-RU" dirty="0">
              <a:latin typeface="Times New Roman" pitchFamily="18" charset="0"/>
            </a:endParaRPr>
          </a:p>
        </p:txBody>
      </p:sp>
      <p:sp>
        <p:nvSpPr>
          <p:cNvPr id="130051" name="Rectangle 3"/>
          <p:cNvSpPr>
            <a:spLocks noGrp="1" noRot="1" noChangeArrowheads="1"/>
          </p:cNvSpPr>
          <p:nvPr>
            <p:ph type="title"/>
          </p:nvPr>
        </p:nvSpPr>
        <p:spPr>
          <a:xfrm>
            <a:off x="301625" y="76200"/>
            <a:ext cx="8540750" cy="1143000"/>
          </a:xfrm>
        </p:spPr>
        <p:txBody>
          <a:bodyPr/>
          <a:lstStyle/>
          <a:p>
            <a:pPr eaLnBrk="1" hangingPunct="1">
              <a:defRPr/>
            </a:pPr>
            <a:r>
              <a:rPr lang="en-US" b="1" dirty="0">
                <a:latin typeface="Times New Roman" pitchFamily="18" charset="0"/>
              </a:rPr>
              <a:t>Clinic of obstructive jaundice</a:t>
            </a:r>
            <a:endParaRPr lang="ru-RU" b="1" dirty="0">
              <a:latin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body" idx="1"/>
          </p:nvPr>
        </p:nvSpPr>
        <p:spPr>
          <a:xfrm>
            <a:off x="0" y="1371600"/>
            <a:ext cx="9144000" cy="4876800"/>
          </a:xfrm>
        </p:spPr>
        <p:txBody>
          <a:bodyPr/>
          <a:lstStyle/>
          <a:p>
            <a:pPr marL="441325" indent="-441325" algn="just" eaLnBrk="1" hangingPunct="1">
              <a:buFont typeface="Arial" charset="0"/>
              <a:buNone/>
              <a:defRPr/>
            </a:pPr>
            <a:r>
              <a:rPr lang="en-US" sz="3600" dirty="0">
                <a:latin typeface="Times New Roman" pitchFamily="18" charset="0"/>
              </a:rPr>
              <a:t>4. Cholangitis (50 - 70% of cases)</a:t>
            </a:r>
          </a:p>
          <a:p>
            <a:pPr algn="just" eaLnBrk="1" hangingPunct="1">
              <a:defRPr/>
            </a:pPr>
            <a:r>
              <a:rPr lang="en-US" sz="3600" dirty="0">
                <a:latin typeface="Times New Roman" pitchFamily="18" charset="0"/>
              </a:rPr>
              <a:t>Temperature increase up to 38 - 39 </a:t>
            </a:r>
            <a:r>
              <a:rPr lang="en-US" sz="3600" dirty="0" err="1">
                <a:latin typeface="Times New Roman" pitchFamily="18" charset="0"/>
              </a:rPr>
              <a:t>оС</a:t>
            </a:r>
            <a:endParaRPr lang="en-US" sz="3600" dirty="0">
              <a:latin typeface="Times New Roman" pitchFamily="18" charset="0"/>
            </a:endParaRPr>
          </a:p>
          <a:p>
            <a:pPr algn="just" eaLnBrk="1" hangingPunct="1">
              <a:defRPr/>
            </a:pPr>
            <a:r>
              <a:rPr lang="en-US" sz="3600" dirty="0">
                <a:latin typeface="Times New Roman" pitchFamily="18" charset="0"/>
              </a:rPr>
              <a:t>Chills, pain (Charcot Triad)</a:t>
            </a:r>
          </a:p>
          <a:p>
            <a:pPr marL="441325" indent="-441325" algn="just" eaLnBrk="1" hangingPunct="1">
              <a:buFont typeface="Arial" charset="0"/>
              <a:buNone/>
              <a:defRPr/>
            </a:pPr>
            <a:r>
              <a:rPr lang="en-US" sz="3600" dirty="0">
                <a:latin typeface="Times New Roman" pitchFamily="18" charset="0"/>
              </a:rPr>
              <a:t>5. Yellowness (</a:t>
            </a:r>
            <a:r>
              <a:rPr lang="en-US" sz="3600" dirty="0" err="1">
                <a:latin typeface="Times New Roman" pitchFamily="18" charset="0"/>
              </a:rPr>
              <a:t>ictericity</a:t>
            </a:r>
            <a:r>
              <a:rPr lang="en-US" sz="3600" dirty="0">
                <a:latin typeface="Times New Roman" pitchFamily="18" charset="0"/>
              </a:rPr>
              <a:t>) of the skin and sclera</a:t>
            </a:r>
          </a:p>
          <a:p>
            <a:pPr marL="841375" lvl="1" indent="-441325" algn="just" eaLnBrk="1" hangingPunct="1">
              <a:buNone/>
              <a:defRPr/>
            </a:pPr>
            <a:r>
              <a:rPr lang="en-US" sz="3200" dirty="0">
                <a:latin typeface="Times New Roman" pitchFamily="18" charset="0"/>
              </a:rPr>
              <a:t>with a serum bilirubin level&gt; 34.2 </a:t>
            </a:r>
            <a:r>
              <a:rPr lang="en-US" sz="3200" dirty="0" err="1">
                <a:latin typeface="Times New Roman" pitchFamily="18" charset="0"/>
              </a:rPr>
              <a:t>μmol</a:t>
            </a:r>
            <a:r>
              <a:rPr lang="en-US" sz="3200" dirty="0">
                <a:latin typeface="Times New Roman" pitchFamily="18" charset="0"/>
              </a:rPr>
              <a:t> / L</a:t>
            </a:r>
          </a:p>
          <a:p>
            <a:pPr marL="841375" lvl="1" indent="-441325" algn="just" eaLnBrk="1" hangingPunct="1">
              <a:buNone/>
              <a:defRPr/>
            </a:pPr>
            <a:r>
              <a:rPr lang="en-US" sz="3200" dirty="0">
                <a:latin typeface="Times New Roman" pitchFamily="18" charset="0"/>
              </a:rPr>
              <a:t>jaundice may be intermittent</a:t>
            </a:r>
            <a:endParaRPr lang="ru-RU" dirty="0">
              <a:latin typeface="Times New Roman" pitchFamily="18" charset="0"/>
              <a:cs typeface="Times New Roman" pitchFamily="18" charset="0"/>
            </a:endParaRPr>
          </a:p>
        </p:txBody>
      </p:sp>
      <p:sp>
        <p:nvSpPr>
          <p:cNvPr id="131075" name="Rectangle 3"/>
          <p:cNvSpPr>
            <a:spLocks noGrp="1" noRot="1" noChangeArrowheads="1"/>
          </p:cNvSpPr>
          <p:nvPr>
            <p:ph type="title"/>
          </p:nvPr>
        </p:nvSpPr>
        <p:spPr/>
        <p:txBody>
          <a:bodyPr/>
          <a:lstStyle/>
          <a:p>
            <a:pPr eaLnBrk="1" hangingPunct="1">
              <a:defRPr/>
            </a:pPr>
            <a:r>
              <a:rPr lang="en-US" b="1" dirty="0">
                <a:latin typeface="Times New Roman" pitchFamily="18" charset="0"/>
              </a:rPr>
              <a:t>Clinic of obstructive jaundice</a:t>
            </a:r>
            <a:endParaRPr lang="ru-RU" b="1" dirty="0">
              <a:latin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pPr eaLnBrk="1" hangingPunct="1">
              <a:defRPr/>
            </a:pPr>
            <a:r>
              <a:rPr lang="en-US" sz="6000" dirty="0"/>
              <a:t>Charcot triad</a:t>
            </a:r>
            <a:endParaRPr lang="ru-RU" sz="6000" dirty="0"/>
          </a:p>
        </p:txBody>
      </p:sp>
      <p:sp>
        <p:nvSpPr>
          <p:cNvPr id="70659" name="Rectangle 3"/>
          <p:cNvSpPr>
            <a:spLocks noGrp="1" noChangeArrowheads="1"/>
          </p:cNvSpPr>
          <p:nvPr>
            <p:ph type="body" idx="1"/>
          </p:nvPr>
        </p:nvSpPr>
        <p:spPr/>
        <p:txBody>
          <a:bodyPr/>
          <a:lstStyle/>
          <a:p>
            <a:pPr eaLnBrk="1" hangingPunct="1">
              <a:defRPr/>
            </a:pPr>
            <a:r>
              <a:rPr lang="en-US" sz="4800" dirty="0"/>
              <a:t>Pain in the right hypochondrium</a:t>
            </a:r>
          </a:p>
          <a:p>
            <a:pPr eaLnBrk="1" hangingPunct="1">
              <a:defRPr/>
            </a:pPr>
            <a:r>
              <a:rPr lang="en-US" sz="4800" dirty="0"/>
              <a:t>Jaundice</a:t>
            </a:r>
          </a:p>
          <a:p>
            <a:pPr eaLnBrk="1" hangingPunct="1">
              <a:defRPr/>
            </a:pPr>
            <a:r>
              <a:rPr lang="en-US" sz="4800" dirty="0"/>
              <a:t>Febrile hyperthermia</a:t>
            </a:r>
            <a:endParaRPr lang="ru-RU" sz="4800" dirty="0"/>
          </a:p>
        </p:txBody>
      </p:sp>
    </p:spTree>
    <p:extLst>
      <p:ext uri="{BB962C8B-B14F-4D97-AF65-F5344CB8AC3E}">
        <p14:creationId xmlns:p14="http://schemas.microsoft.com/office/powerpoint/2010/main" val="545963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2651CD4-8C63-44B5-899D-9C8315B39651}"/>
              </a:ext>
            </a:extLst>
          </p:cNvPr>
          <p:cNvSpPr/>
          <p:nvPr/>
        </p:nvSpPr>
        <p:spPr>
          <a:xfrm>
            <a:off x="5724128" y="476672"/>
            <a:ext cx="3312368" cy="5632311"/>
          </a:xfrm>
          <a:prstGeom prst="rect">
            <a:avLst/>
          </a:prstGeom>
        </p:spPr>
        <p:txBody>
          <a:bodyPr wrap="square">
            <a:spAutoFit/>
          </a:bodyPr>
          <a:lstStyle/>
          <a:p>
            <a:r>
              <a:rPr lang="ru-RU" dirty="0" err="1"/>
              <a:t>Figure</a:t>
            </a:r>
            <a:r>
              <a:rPr lang="ru-RU" dirty="0"/>
              <a:t> 32-1. </a:t>
            </a:r>
            <a:r>
              <a:rPr lang="ru-RU" dirty="0" err="1"/>
              <a:t>Anterior</a:t>
            </a:r>
            <a:r>
              <a:rPr lang="ru-RU" dirty="0"/>
              <a:t> </a:t>
            </a:r>
            <a:r>
              <a:rPr lang="ru-RU" dirty="0" err="1"/>
              <a:t>aspect</a:t>
            </a:r>
            <a:r>
              <a:rPr lang="ru-RU" dirty="0"/>
              <a:t> </a:t>
            </a:r>
            <a:r>
              <a:rPr lang="ru-RU" dirty="0" err="1"/>
              <a:t>of</a:t>
            </a:r>
            <a:r>
              <a:rPr lang="ru-RU" dirty="0"/>
              <a:t> </a:t>
            </a:r>
            <a:r>
              <a:rPr lang="ru-RU" dirty="0" err="1"/>
              <a:t>the</a:t>
            </a:r>
            <a:r>
              <a:rPr lang="ru-RU" dirty="0"/>
              <a:t> </a:t>
            </a:r>
            <a:r>
              <a:rPr lang="ru-RU" dirty="0" err="1"/>
              <a:t>biliary</a:t>
            </a:r>
            <a:r>
              <a:rPr lang="ru-RU" dirty="0"/>
              <a:t> </a:t>
            </a:r>
            <a:r>
              <a:rPr lang="ru-RU" dirty="0" err="1"/>
              <a:t>anatomy</a:t>
            </a:r>
            <a:r>
              <a:rPr lang="ru-RU" dirty="0"/>
              <a:t>. a = </a:t>
            </a:r>
            <a:r>
              <a:rPr lang="ru-RU" dirty="0" err="1"/>
              <a:t>right</a:t>
            </a:r>
            <a:r>
              <a:rPr lang="ru-RU" dirty="0"/>
              <a:t> </a:t>
            </a:r>
            <a:r>
              <a:rPr lang="ru-RU" dirty="0" err="1"/>
              <a:t>hepatic</a:t>
            </a:r>
            <a:r>
              <a:rPr lang="ru-RU" dirty="0"/>
              <a:t> </a:t>
            </a:r>
            <a:r>
              <a:rPr lang="ru-RU" dirty="0" err="1"/>
              <a:t>duct</a:t>
            </a:r>
            <a:r>
              <a:rPr lang="ru-RU" dirty="0"/>
              <a:t>; b = </a:t>
            </a:r>
            <a:r>
              <a:rPr lang="ru-RU" dirty="0" err="1"/>
              <a:t>left</a:t>
            </a:r>
            <a:r>
              <a:rPr lang="ru-RU" dirty="0"/>
              <a:t> </a:t>
            </a:r>
            <a:r>
              <a:rPr lang="ru-RU" dirty="0" err="1"/>
              <a:t>hepatic</a:t>
            </a:r>
            <a:r>
              <a:rPr lang="ru-RU" dirty="0"/>
              <a:t> </a:t>
            </a:r>
            <a:r>
              <a:rPr lang="ru-RU" dirty="0" err="1"/>
              <a:t>duct</a:t>
            </a:r>
            <a:r>
              <a:rPr lang="ru-RU" dirty="0"/>
              <a:t>; c = </a:t>
            </a:r>
            <a:r>
              <a:rPr lang="ru-RU" dirty="0" err="1"/>
              <a:t>common</a:t>
            </a:r>
            <a:r>
              <a:rPr lang="ru-RU" dirty="0"/>
              <a:t> </a:t>
            </a:r>
            <a:r>
              <a:rPr lang="ru-RU" dirty="0" err="1"/>
              <a:t>hepatic</a:t>
            </a:r>
            <a:r>
              <a:rPr lang="ru-RU" dirty="0"/>
              <a:t> </a:t>
            </a:r>
            <a:r>
              <a:rPr lang="ru-RU" dirty="0" err="1"/>
              <a:t>duct</a:t>
            </a:r>
            <a:r>
              <a:rPr lang="ru-RU" dirty="0"/>
              <a:t>; d = </a:t>
            </a:r>
            <a:r>
              <a:rPr lang="ru-RU" dirty="0" err="1"/>
              <a:t>portal</a:t>
            </a:r>
            <a:r>
              <a:rPr lang="ru-RU" dirty="0"/>
              <a:t> </a:t>
            </a:r>
            <a:r>
              <a:rPr lang="ru-RU" dirty="0" err="1"/>
              <a:t>vein</a:t>
            </a:r>
            <a:r>
              <a:rPr lang="ru-RU" dirty="0"/>
              <a:t>; e = </a:t>
            </a:r>
            <a:r>
              <a:rPr lang="ru-RU" dirty="0" err="1"/>
              <a:t>proper</a:t>
            </a:r>
            <a:r>
              <a:rPr lang="ru-RU" dirty="0"/>
              <a:t> </a:t>
            </a:r>
            <a:r>
              <a:rPr lang="ru-RU" dirty="0" err="1"/>
              <a:t>hepatic</a:t>
            </a:r>
            <a:r>
              <a:rPr lang="ru-RU" dirty="0"/>
              <a:t> </a:t>
            </a:r>
            <a:r>
              <a:rPr lang="ru-RU" dirty="0" err="1"/>
              <a:t>artery</a:t>
            </a:r>
            <a:r>
              <a:rPr lang="ru-RU" dirty="0"/>
              <a:t>; f = </a:t>
            </a:r>
            <a:r>
              <a:rPr lang="ru-RU" dirty="0" err="1"/>
              <a:t>gastroduodenal</a:t>
            </a:r>
            <a:r>
              <a:rPr lang="ru-RU" dirty="0"/>
              <a:t> </a:t>
            </a:r>
            <a:r>
              <a:rPr lang="ru-RU" dirty="0" err="1"/>
              <a:t>artery</a:t>
            </a:r>
            <a:r>
              <a:rPr lang="ru-RU" dirty="0"/>
              <a:t>; g = </a:t>
            </a:r>
            <a:r>
              <a:rPr lang="ru-RU" dirty="0" err="1"/>
              <a:t>right</a:t>
            </a:r>
            <a:r>
              <a:rPr lang="ru-RU" dirty="0"/>
              <a:t> </a:t>
            </a:r>
            <a:r>
              <a:rPr lang="ru-RU" dirty="0" err="1"/>
              <a:t>gastroepiploic</a:t>
            </a:r>
            <a:r>
              <a:rPr lang="ru-RU" dirty="0"/>
              <a:t> </a:t>
            </a:r>
            <a:r>
              <a:rPr lang="ru-RU" dirty="0" err="1"/>
              <a:t>artery</a:t>
            </a:r>
            <a:r>
              <a:rPr lang="ru-RU" dirty="0"/>
              <a:t>; h = </a:t>
            </a:r>
            <a:r>
              <a:rPr lang="ru-RU" dirty="0" err="1"/>
              <a:t>common</a:t>
            </a:r>
            <a:r>
              <a:rPr lang="ru-RU" dirty="0"/>
              <a:t> </a:t>
            </a:r>
            <a:r>
              <a:rPr lang="ru-RU" dirty="0" err="1"/>
              <a:t>bile</a:t>
            </a:r>
            <a:r>
              <a:rPr lang="ru-RU" dirty="0"/>
              <a:t> </a:t>
            </a:r>
            <a:r>
              <a:rPr lang="ru-RU" dirty="0" err="1"/>
              <a:t>duct</a:t>
            </a:r>
            <a:r>
              <a:rPr lang="ru-RU" dirty="0"/>
              <a:t>; i = </a:t>
            </a:r>
            <a:r>
              <a:rPr lang="ru-RU" dirty="0" err="1"/>
              <a:t>fundus</a:t>
            </a:r>
            <a:r>
              <a:rPr lang="ru-RU" dirty="0"/>
              <a:t> </a:t>
            </a:r>
            <a:r>
              <a:rPr lang="ru-RU" dirty="0" err="1"/>
              <a:t>of</a:t>
            </a:r>
            <a:r>
              <a:rPr lang="ru-RU" dirty="0"/>
              <a:t> </a:t>
            </a:r>
            <a:r>
              <a:rPr lang="ru-RU" dirty="0" err="1"/>
              <a:t>the</a:t>
            </a:r>
            <a:r>
              <a:rPr lang="ru-RU" dirty="0"/>
              <a:t> </a:t>
            </a:r>
            <a:r>
              <a:rPr lang="ru-RU" dirty="0" err="1"/>
              <a:t>gallbladder</a:t>
            </a:r>
            <a:r>
              <a:rPr lang="ru-RU" dirty="0"/>
              <a:t>;  j = </a:t>
            </a:r>
            <a:r>
              <a:rPr lang="ru-RU" dirty="0" err="1"/>
              <a:t>body</a:t>
            </a:r>
            <a:r>
              <a:rPr lang="ru-RU" dirty="0"/>
              <a:t> </a:t>
            </a:r>
            <a:r>
              <a:rPr lang="ru-RU" dirty="0" err="1"/>
              <a:t>of</a:t>
            </a:r>
            <a:r>
              <a:rPr lang="ru-RU" dirty="0"/>
              <a:t> </a:t>
            </a:r>
            <a:r>
              <a:rPr lang="ru-RU" dirty="0" err="1"/>
              <a:t>gallbladder</a:t>
            </a:r>
            <a:r>
              <a:rPr lang="ru-RU" dirty="0"/>
              <a:t>; k = </a:t>
            </a:r>
            <a:r>
              <a:rPr lang="ru-RU" dirty="0" err="1"/>
              <a:t>infundibulum</a:t>
            </a:r>
            <a:r>
              <a:rPr lang="ru-RU" dirty="0"/>
              <a:t> </a:t>
            </a:r>
            <a:r>
              <a:rPr lang="ru-RU" dirty="0" err="1"/>
              <a:t>of</a:t>
            </a:r>
            <a:r>
              <a:rPr lang="ru-RU" dirty="0"/>
              <a:t> </a:t>
            </a:r>
            <a:r>
              <a:rPr lang="ru-RU" dirty="0" err="1"/>
              <a:t>the</a:t>
            </a:r>
            <a:r>
              <a:rPr lang="ru-RU" dirty="0"/>
              <a:t> </a:t>
            </a:r>
            <a:r>
              <a:rPr lang="ru-RU" dirty="0" err="1"/>
              <a:t>gallbladder</a:t>
            </a:r>
            <a:r>
              <a:rPr lang="ru-RU" dirty="0"/>
              <a:t>; l = </a:t>
            </a:r>
            <a:r>
              <a:rPr lang="ru-RU" dirty="0" err="1"/>
              <a:t>cystic</a:t>
            </a:r>
            <a:r>
              <a:rPr lang="ru-RU" dirty="0"/>
              <a:t>  </a:t>
            </a:r>
            <a:r>
              <a:rPr lang="ru-RU" dirty="0" err="1"/>
              <a:t>duct</a:t>
            </a:r>
            <a:r>
              <a:rPr lang="ru-RU" dirty="0"/>
              <a:t>; m = </a:t>
            </a:r>
            <a:r>
              <a:rPr lang="ru-RU" dirty="0" err="1"/>
              <a:t>cystic</a:t>
            </a:r>
            <a:r>
              <a:rPr lang="ru-RU" dirty="0"/>
              <a:t> </a:t>
            </a:r>
            <a:r>
              <a:rPr lang="ru-RU" dirty="0" err="1"/>
              <a:t>artery</a:t>
            </a:r>
            <a:r>
              <a:rPr lang="ru-RU" dirty="0"/>
              <a:t>; n = </a:t>
            </a:r>
            <a:r>
              <a:rPr lang="ru-RU" dirty="0" err="1"/>
              <a:t>superior</a:t>
            </a:r>
            <a:r>
              <a:rPr lang="ru-RU" dirty="0"/>
              <a:t> </a:t>
            </a:r>
            <a:r>
              <a:rPr lang="ru-RU" dirty="0" err="1"/>
              <a:t>pancreaticoduodenal</a:t>
            </a:r>
            <a:r>
              <a:rPr lang="ru-RU" dirty="0"/>
              <a:t> </a:t>
            </a:r>
            <a:r>
              <a:rPr lang="ru-RU" dirty="0" err="1"/>
              <a:t>artery</a:t>
            </a:r>
            <a:r>
              <a:rPr lang="ru-RU" dirty="0"/>
              <a:t>;  o = </a:t>
            </a:r>
            <a:r>
              <a:rPr lang="ru-RU" dirty="0" err="1"/>
              <a:t>neck</a:t>
            </a:r>
            <a:r>
              <a:rPr lang="ru-RU" dirty="0"/>
              <a:t> </a:t>
            </a:r>
            <a:r>
              <a:rPr lang="ru-RU" dirty="0" err="1"/>
              <a:t>of</a:t>
            </a:r>
            <a:r>
              <a:rPr lang="ru-RU" dirty="0"/>
              <a:t> </a:t>
            </a:r>
            <a:r>
              <a:rPr lang="ru-RU" dirty="0" err="1"/>
              <a:t>the</a:t>
            </a:r>
            <a:r>
              <a:rPr lang="ru-RU" dirty="0"/>
              <a:t> </a:t>
            </a:r>
            <a:r>
              <a:rPr lang="ru-RU" dirty="0" err="1"/>
              <a:t>gallbladder</a:t>
            </a:r>
            <a:r>
              <a:rPr lang="ru-RU" dirty="0"/>
              <a:t>; p = </a:t>
            </a:r>
            <a:r>
              <a:rPr lang="ru-RU" dirty="0" err="1"/>
              <a:t>pancreatic</a:t>
            </a:r>
            <a:r>
              <a:rPr lang="ru-RU" dirty="0"/>
              <a:t> </a:t>
            </a:r>
            <a:r>
              <a:rPr lang="ru-RU" dirty="0" err="1"/>
              <a:t>duct</a:t>
            </a:r>
            <a:r>
              <a:rPr lang="ru-RU" dirty="0"/>
              <a:t>; q = </a:t>
            </a:r>
            <a:r>
              <a:rPr lang="ru-RU" dirty="0" err="1"/>
              <a:t>common</a:t>
            </a:r>
            <a:r>
              <a:rPr lang="ru-RU" dirty="0"/>
              <a:t> </a:t>
            </a:r>
            <a:r>
              <a:rPr lang="ru-RU" dirty="0" err="1"/>
              <a:t>hepatic</a:t>
            </a:r>
            <a:r>
              <a:rPr lang="ru-RU" dirty="0"/>
              <a:t> </a:t>
            </a:r>
            <a:r>
              <a:rPr lang="ru-RU" dirty="0" err="1"/>
              <a:t>artery</a:t>
            </a:r>
            <a:r>
              <a:rPr lang="ru-RU" dirty="0"/>
              <a:t>; r = </a:t>
            </a:r>
            <a:r>
              <a:rPr lang="ru-RU" dirty="0" err="1"/>
              <a:t>right</a:t>
            </a:r>
            <a:r>
              <a:rPr lang="ru-RU" dirty="0"/>
              <a:t> </a:t>
            </a:r>
            <a:r>
              <a:rPr lang="ru-RU" dirty="0" err="1"/>
              <a:t>gastric</a:t>
            </a:r>
            <a:r>
              <a:rPr lang="ru-RU" dirty="0"/>
              <a:t> </a:t>
            </a:r>
            <a:r>
              <a:rPr lang="ru-RU" dirty="0" err="1"/>
              <a:t>artery</a:t>
            </a:r>
            <a:r>
              <a:rPr lang="ru-RU" dirty="0"/>
              <a:t>; s = </a:t>
            </a:r>
            <a:r>
              <a:rPr lang="ru-RU" dirty="0" err="1"/>
              <a:t>ampulla</a:t>
            </a:r>
            <a:r>
              <a:rPr lang="ru-RU" dirty="0"/>
              <a:t> </a:t>
            </a:r>
            <a:r>
              <a:rPr lang="ru-RU" dirty="0" err="1"/>
              <a:t>of</a:t>
            </a:r>
            <a:r>
              <a:rPr lang="ru-RU" dirty="0"/>
              <a:t> </a:t>
            </a:r>
            <a:r>
              <a:rPr lang="ru-RU" dirty="0" err="1"/>
              <a:t>Vater</a:t>
            </a:r>
            <a:r>
              <a:rPr lang="ru-RU" dirty="0"/>
              <a:t>; t = </a:t>
            </a:r>
            <a:r>
              <a:rPr lang="ru-RU" dirty="0" err="1"/>
              <a:t>supraduodenal</a:t>
            </a:r>
            <a:r>
              <a:rPr lang="ru-RU" dirty="0"/>
              <a:t> </a:t>
            </a:r>
            <a:r>
              <a:rPr lang="ru-RU" dirty="0" err="1"/>
              <a:t>artery</a:t>
            </a:r>
            <a:r>
              <a:rPr lang="ru-RU" dirty="0"/>
              <a:t>. </a:t>
            </a:r>
          </a:p>
        </p:txBody>
      </p:sp>
      <p:pic>
        <p:nvPicPr>
          <p:cNvPr id="4" name="Рисунок 3">
            <a:extLst>
              <a:ext uri="{FF2B5EF4-FFF2-40B4-BE49-F238E27FC236}">
                <a16:creationId xmlns:a16="http://schemas.microsoft.com/office/drawing/2014/main" id="{E458FC39-78F7-4236-97D2-3B9B9C458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5275352" cy="5976664"/>
          </a:xfrm>
          <a:prstGeom prst="rect">
            <a:avLst/>
          </a:prstGeom>
        </p:spPr>
      </p:pic>
    </p:spTree>
    <p:extLst>
      <p:ext uri="{BB962C8B-B14F-4D97-AF65-F5344CB8AC3E}">
        <p14:creationId xmlns:p14="http://schemas.microsoft.com/office/powerpoint/2010/main" val="1042742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p:txBody>
          <a:bodyPr/>
          <a:lstStyle/>
          <a:p>
            <a:pPr eaLnBrk="1" hangingPunct="1">
              <a:defRPr/>
            </a:pPr>
            <a:r>
              <a:rPr lang="en-US" dirty="0"/>
              <a:t>PENTAD REYNOLDS</a:t>
            </a:r>
            <a:endParaRPr lang="ru-RU" dirty="0"/>
          </a:p>
        </p:txBody>
      </p:sp>
      <p:sp>
        <p:nvSpPr>
          <p:cNvPr id="71683" name="Rectangle 3"/>
          <p:cNvSpPr>
            <a:spLocks noGrp="1" noChangeArrowheads="1"/>
          </p:cNvSpPr>
          <p:nvPr>
            <p:ph type="body" idx="1"/>
          </p:nvPr>
        </p:nvSpPr>
        <p:spPr/>
        <p:txBody>
          <a:bodyPr/>
          <a:lstStyle/>
          <a:p>
            <a:pPr eaLnBrk="1" hangingPunct="1">
              <a:defRPr/>
            </a:pPr>
            <a:r>
              <a:rPr lang="en-US" sz="4000" dirty="0"/>
              <a:t>Pain in the right hypochondrium</a:t>
            </a:r>
          </a:p>
          <a:p>
            <a:pPr eaLnBrk="1" hangingPunct="1">
              <a:defRPr/>
            </a:pPr>
            <a:r>
              <a:rPr lang="en-US" sz="4000" dirty="0"/>
              <a:t>Jaundice</a:t>
            </a:r>
          </a:p>
          <a:p>
            <a:pPr eaLnBrk="1" hangingPunct="1">
              <a:defRPr/>
            </a:pPr>
            <a:r>
              <a:rPr lang="en-US" sz="4000" dirty="0"/>
              <a:t>Febrile hyperthermia</a:t>
            </a:r>
          </a:p>
          <a:p>
            <a:pPr eaLnBrk="1" hangingPunct="1">
              <a:defRPr/>
            </a:pPr>
            <a:r>
              <a:rPr lang="en-US" sz="4000" dirty="0"/>
              <a:t>Hypotension</a:t>
            </a:r>
          </a:p>
          <a:p>
            <a:pPr eaLnBrk="1" hangingPunct="1">
              <a:defRPr/>
            </a:pPr>
            <a:r>
              <a:rPr lang="en-US" sz="4000" dirty="0"/>
              <a:t>Encephalopathy</a:t>
            </a:r>
            <a:endParaRPr lang="ru-RU" sz="4000" dirty="0"/>
          </a:p>
        </p:txBody>
      </p:sp>
    </p:spTree>
    <p:extLst>
      <p:ext uri="{BB962C8B-B14F-4D97-AF65-F5344CB8AC3E}">
        <p14:creationId xmlns:p14="http://schemas.microsoft.com/office/powerpoint/2010/main" val="4112797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rrowheads="1"/>
          </p:cNvSpPr>
          <p:nvPr>
            <p:ph type="body" idx="1"/>
          </p:nvPr>
        </p:nvSpPr>
        <p:spPr>
          <a:xfrm>
            <a:off x="228600" y="1371600"/>
            <a:ext cx="8763000" cy="4876800"/>
          </a:xfrm>
        </p:spPr>
        <p:txBody>
          <a:bodyPr/>
          <a:lstStyle/>
          <a:p>
            <a:pPr marL="441325" indent="-441325" algn="just" eaLnBrk="1" hangingPunct="1">
              <a:buFont typeface="Arial" charset="0"/>
              <a:buNone/>
              <a:defRPr/>
            </a:pPr>
            <a:r>
              <a:rPr lang="en-US" sz="3600" dirty="0">
                <a:latin typeface="Times New Roman" pitchFamily="18" charset="0"/>
              </a:rPr>
              <a:t>6. Skin itching, scratching</a:t>
            </a:r>
          </a:p>
          <a:p>
            <a:pPr marL="441325" indent="-441325" algn="just" eaLnBrk="1" hangingPunct="1">
              <a:buFont typeface="Arial" charset="0"/>
              <a:buNone/>
              <a:defRPr/>
            </a:pPr>
            <a:r>
              <a:rPr lang="en-US" sz="3600" dirty="0">
                <a:latin typeface="Times New Roman" pitchFamily="18" charset="0"/>
              </a:rPr>
              <a:t>7. Hemorrhagic diathesis</a:t>
            </a:r>
          </a:p>
          <a:p>
            <a:pPr marL="441325" indent="-441325" algn="just" eaLnBrk="1" hangingPunct="1">
              <a:buFont typeface="Arial" charset="0"/>
              <a:buNone/>
              <a:defRPr/>
            </a:pPr>
            <a:r>
              <a:rPr lang="en-US" sz="3600" dirty="0">
                <a:latin typeface="Times New Roman" pitchFamily="18" charset="0"/>
              </a:rPr>
              <a:t>8. An increase in the size of the liver</a:t>
            </a:r>
          </a:p>
          <a:p>
            <a:pPr marL="441325" indent="-441325" algn="just" eaLnBrk="1" hangingPunct="1">
              <a:buFont typeface="Arial" charset="0"/>
              <a:buNone/>
              <a:defRPr/>
            </a:pPr>
            <a:r>
              <a:rPr lang="en-US" sz="3600" dirty="0">
                <a:latin typeface="Times New Roman" pitchFamily="18" charset="0"/>
              </a:rPr>
              <a:t>"Liver hump"</a:t>
            </a:r>
          </a:p>
          <a:p>
            <a:pPr marL="441325" indent="-441325" algn="just" eaLnBrk="1" hangingPunct="1">
              <a:buFont typeface="Arial" charset="0"/>
              <a:buNone/>
              <a:defRPr/>
            </a:pPr>
            <a:r>
              <a:rPr lang="en-US" sz="3600" dirty="0">
                <a:latin typeface="Times New Roman" pitchFamily="18" charset="0"/>
              </a:rPr>
              <a:t>"Rocky density" - a symptom of Lyubimov</a:t>
            </a:r>
          </a:p>
          <a:p>
            <a:pPr marL="441325" indent="-441325" algn="just" eaLnBrk="1" hangingPunct="1">
              <a:buFont typeface="Arial" charset="0"/>
              <a:buNone/>
              <a:defRPr/>
            </a:pPr>
            <a:r>
              <a:rPr lang="en-US" sz="3600" dirty="0">
                <a:latin typeface="Times New Roman" pitchFamily="18" charset="0"/>
              </a:rPr>
              <a:t>9. Symptom of Courvoisier (in 80% of cases) - an enlarged painless gall bladder</a:t>
            </a:r>
            <a:endParaRPr lang="ru-RU" sz="3400" dirty="0">
              <a:latin typeface="Times New Roman" pitchFamily="18" charset="0"/>
            </a:endParaRPr>
          </a:p>
        </p:txBody>
      </p:sp>
      <p:sp>
        <p:nvSpPr>
          <p:cNvPr id="133123" name="Rectangle 3"/>
          <p:cNvSpPr>
            <a:spLocks noGrp="1" noRot="1" noChangeArrowheads="1"/>
          </p:cNvSpPr>
          <p:nvPr>
            <p:ph type="title"/>
          </p:nvPr>
        </p:nvSpPr>
        <p:spPr/>
        <p:txBody>
          <a:bodyPr/>
          <a:lstStyle/>
          <a:p>
            <a:pPr eaLnBrk="1" hangingPunct="1">
              <a:defRPr/>
            </a:pPr>
            <a:r>
              <a:rPr lang="en-US" b="1" dirty="0">
                <a:latin typeface="Times New Roman" pitchFamily="18" charset="0"/>
              </a:rPr>
              <a:t>Clinic of obstructive jaundice</a:t>
            </a:r>
            <a:endParaRPr lang="ru-RU" dirty="0">
              <a:latin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Rot="1" noChangeArrowheads="1"/>
          </p:cNvSpPr>
          <p:nvPr>
            <p:ph type="title"/>
          </p:nvPr>
        </p:nvSpPr>
        <p:spPr/>
        <p:txBody>
          <a:bodyPr/>
          <a:lstStyle/>
          <a:p>
            <a:pPr algn="ctr" eaLnBrk="1" hangingPunct="1">
              <a:defRPr/>
            </a:pPr>
            <a:r>
              <a:rPr lang="en-US" b="1" dirty="0">
                <a:latin typeface="Times New Roman" pitchFamily="18" charset="0"/>
              </a:rPr>
              <a:t>Clinic of obstructive jaundice</a:t>
            </a:r>
            <a:endParaRPr lang="ru-RU" dirty="0">
              <a:latin typeface="Times New Roman" pitchFamily="18" charset="0"/>
            </a:endParaRPr>
          </a:p>
        </p:txBody>
      </p:sp>
      <p:sp>
        <p:nvSpPr>
          <p:cNvPr id="134146" name="Rectangle 2"/>
          <p:cNvSpPr>
            <a:spLocks noGrp="1" noRot="1" noChangeArrowheads="1"/>
          </p:cNvSpPr>
          <p:nvPr>
            <p:ph type="body" sz="half" idx="1"/>
          </p:nvPr>
        </p:nvSpPr>
        <p:spPr>
          <a:xfrm>
            <a:off x="163020" y="2756694"/>
            <a:ext cx="3736975" cy="2362200"/>
          </a:xfrm>
        </p:spPr>
        <p:txBody>
          <a:bodyPr/>
          <a:lstStyle/>
          <a:p>
            <a:pPr marL="0" indent="0" algn="just" eaLnBrk="1" hangingPunct="1">
              <a:buFont typeface="Arial" charset="0"/>
              <a:buNone/>
              <a:defRPr/>
            </a:pPr>
            <a:r>
              <a:rPr lang="en-US" sz="2800" dirty="0">
                <a:latin typeface="Times New Roman" pitchFamily="18" charset="0"/>
              </a:rPr>
              <a:t>Symptom Courvoisier</a:t>
            </a:r>
          </a:p>
          <a:p>
            <a:pPr marL="0" indent="0" algn="just" eaLnBrk="1" hangingPunct="1">
              <a:buFont typeface="Arial" charset="0"/>
              <a:buNone/>
              <a:defRPr/>
            </a:pPr>
            <a:r>
              <a:rPr lang="en-US" sz="2800" dirty="0">
                <a:latin typeface="Times New Roman" pitchFamily="18" charset="0"/>
              </a:rPr>
              <a:t>(photo with laparoscopy in a patient with a tumor of the pancreatic head)</a:t>
            </a:r>
            <a:endParaRPr lang="ru-RU" sz="2800" dirty="0">
              <a:latin typeface="Times New Roman" pitchFamily="18" charset="0"/>
            </a:endParaRPr>
          </a:p>
        </p:txBody>
      </p:sp>
      <p:pic>
        <p:nvPicPr>
          <p:cNvPr id="30724" name="Picture 5" descr="Симптом Курвуазье эндо"/>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4025" y="1600200"/>
            <a:ext cx="4727575" cy="4675188"/>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rrowheads="1"/>
          </p:cNvSpPr>
          <p:nvPr>
            <p:ph type="body" idx="1"/>
          </p:nvPr>
        </p:nvSpPr>
        <p:spPr>
          <a:xfrm>
            <a:off x="228600" y="476672"/>
            <a:ext cx="8763000" cy="5771728"/>
          </a:xfrm>
        </p:spPr>
        <p:txBody>
          <a:bodyPr/>
          <a:lstStyle/>
          <a:p>
            <a:pPr marL="441325" indent="-441325" algn="just" eaLnBrk="1" hangingPunct="1">
              <a:buSzPct val="95000"/>
              <a:buFont typeface="Wingdings" pitchFamily="2" charset="2"/>
              <a:buNone/>
              <a:defRPr/>
            </a:pPr>
            <a:r>
              <a:rPr lang="en-US" sz="4400" dirty="0">
                <a:solidFill>
                  <a:srgbClr val="FFFF00"/>
                </a:solidFill>
                <a:latin typeface="Times New Roman" pitchFamily="18" charset="0"/>
              </a:rPr>
              <a:t>Syndrome Courvoisier-Terrier:</a:t>
            </a:r>
            <a:endParaRPr lang="ru-RU" sz="4400" dirty="0">
              <a:solidFill>
                <a:srgbClr val="FFFF00"/>
              </a:solidFill>
              <a:latin typeface="Times New Roman" pitchFamily="18" charset="0"/>
            </a:endParaRPr>
          </a:p>
          <a:p>
            <a:pPr algn="just" eaLnBrk="1" hangingPunct="1">
              <a:buSzPct val="95000"/>
              <a:defRPr/>
            </a:pPr>
            <a:r>
              <a:rPr lang="en-US" sz="4000" dirty="0">
                <a:latin typeface="Times New Roman" panose="02020603050405020304" pitchFamily="18" charset="0"/>
                <a:cs typeface="Times New Roman" panose="02020603050405020304" pitchFamily="18" charset="0"/>
              </a:rPr>
              <a:t>Enlarged painless gall bladder;</a:t>
            </a:r>
          </a:p>
          <a:p>
            <a:pPr algn="just" eaLnBrk="1" hangingPunct="1">
              <a:buSzPct val="95000"/>
              <a:defRPr/>
            </a:pPr>
            <a:r>
              <a:rPr lang="en-US" sz="4000" dirty="0">
                <a:latin typeface="Times New Roman" panose="02020603050405020304" pitchFamily="18" charset="0"/>
                <a:cs typeface="Times New Roman" panose="02020603050405020304" pitchFamily="18" charset="0"/>
              </a:rPr>
              <a:t>Jaundice of the skin and mucous membranes with severe itching;</a:t>
            </a:r>
          </a:p>
          <a:p>
            <a:pPr algn="just" eaLnBrk="1" hangingPunct="1">
              <a:buSzPct val="95000"/>
              <a:defRPr/>
            </a:pPr>
            <a:r>
              <a:rPr lang="en-US" sz="4000" dirty="0">
                <a:latin typeface="Times New Roman" panose="02020603050405020304" pitchFamily="18" charset="0"/>
                <a:cs typeface="Times New Roman" panose="02020603050405020304" pitchFamily="18" charset="0"/>
              </a:rPr>
              <a:t>Acholic feces.</a:t>
            </a:r>
            <a:endParaRPr lang="ru-RU" sz="3400" dirty="0">
              <a:latin typeface="Times New Roman" pitchFamily="18" charset="0"/>
            </a:endParaRPr>
          </a:p>
          <a:p>
            <a:pPr marL="441325" indent="-441325" algn="just" eaLnBrk="1" hangingPunct="1">
              <a:buSzPct val="95000"/>
              <a:buFont typeface="Wingdings" pitchFamily="2" charset="2"/>
              <a:buNone/>
              <a:defRPr/>
            </a:pPr>
            <a:endParaRPr lang="ru-RU" sz="3400" dirty="0">
              <a:latin typeface="Times New Roman" pitchFamily="18" charset="0"/>
            </a:endParaRPr>
          </a:p>
        </p:txBody>
      </p:sp>
    </p:spTree>
    <p:extLst>
      <p:ext uri="{BB962C8B-B14F-4D97-AF65-F5344CB8AC3E}">
        <p14:creationId xmlns:p14="http://schemas.microsoft.com/office/powerpoint/2010/main" val="578427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rrowheads="1"/>
          </p:cNvSpPr>
          <p:nvPr>
            <p:ph type="body" idx="1"/>
          </p:nvPr>
        </p:nvSpPr>
        <p:spPr>
          <a:xfrm>
            <a:off x="228600" y="1371600"/>
            <a:ext cx="8613775" cy="4876800"/>
          </a:xfrm>
        </p:spPr>
        <p:txBody>
          <a:bodyPr/>
          <a:lstStyle/>
          <a:p>
            <a:pPr marL="0" indent="0" algn="just" eaLnBrk="1" hangingPunct="1">
              <a:lnSpc>
                <a:spcPct val="90000"/>
              </a:lnSpc>
              <a:buFont typeface="Arial" charset="0"/>
              <a:buNone/>
              <a:defRPr/>
            </a:pPr>
            <a:r>
              <a:rPr lang="en-US" dirty="0">
                <a:latin typeface="Times New Roman" pitchFamily="18" charset="0"/>
              </a:rPr>
              <a:t>10. Portal hypertension</a:t>
            </a:r>
          </a:p>
          <a:p>
            <a:pPr algn="just" eaLnBrk="1" hangingPunct="1">
              <a:lnSpc>
                <a:spcPct val="90000"/>
              </a:lnSpc>
              <a:defRPr/>
            </a:pPr>
            <a:r>
              <a:rPr lang="en-US">
                <a:latin typeface="Times New Roman" pitchFamily="18" charset="0"/>
              </a:rPr>
              <a:t>Dilation </a:t>
            </a:r>
            <a:r>
              <a:rPr lang="en-US" dirty="0">
                <a:latin typeface="Times New Roman" pitchFamily="18" charset="0"/>
              </a:rPr>
              <a:t>of the saphenous veins of the anterior abdominal wall in the form of a “jellyfish head”</a:t>
            </a:r>
          </a:p>
          <a:p>
            <a:pPr algn="just" eaLnBrk="1" hangingPunct="1">
              <a:lnSpc>
                <a:spcPct val="90000"/>
              </a:lnSpc>
              <a:defRPr/>
            </a:pPr>
            <a:r>
              <a:rPr lang="en-US" dirty="0">
                <a:latin typeface="Times New Roman" pitchFamily="18" charset="0"/>
              </a:rPr>
              <a:t>"Frog belly" due to ascites</a:t>
            </a:r>
          </a:p>
          <a:p>
            <a:pPr algn="just" eaLnBrk="1" hangingPunct="1">
              <a:lnSpc>
                <a:spcPct val="90000"/>
              </a:lnSpc>
              <a:defRPr/>
            </a:pPr>
            <a:r>
              <a:rPr lang="en-US" dirty="0">
                <a:latin typeface="Times New Roman" pitchFamily="18" charset="0"/>
              </a:rPr>
              <a:t>Esophageal dilatation</a:t>
            </a:r>
          </a:p>
          <a:p>
            <a:pPr algn="just" eaLnBrk="1" hangingPunct="1">
              <a:lnSpc>
                <a:spcPct val="90000"/>
              </a:lnSpc>
              <a:defRPr/>
            </a:pPr>
            <a:r>
              <a:rPr lang="en-US" dirty="0">
                <a:latin typeface="Times New Roman" pitchFamily="18" charset="0"/>
              </a:rPr>
              <a:t>Hemorrhoidal enlargement</a:t>
            </a:r>
          </a:p>
          <a:p>
            <a:pPr marL="0" indent="0" algn="just" eaLnBrk="1" hangingPunct="1">
              <a:lnSpc>
                <a:spcPct val="90000"/>
              </a:lnSpc>
              <a:buFont typeface="Arial" charset="0"/>
              <a:buNone/>
              <a:defRPr/>
            </a:pPr>
            <a:r>
              <a:rPr lang="en-US" dirty="0">
                <a:latin typeface="Times New Roman" pitchFamily="18" charset="0"/>
              </a:rPr>
              <a:t>11. Hepatic failure</a:t>
            </a:r>
          </a:p>
          <a:p>
            <a:pPr marL="0" indent="0" algn="just" eaLnBrk="1" hangingPunct="1">
              <a:lnSpc>
                <a:spcPct val="90000"/>
              </a:lnSpc>
              <a:buFont typeface="Arial" charset="0"/>
              <a:buNone/>
              <a:defRPr/>
            </a:pPr>
            <a:r>
              <a:rPr lang="en-US" dirty="0">
                <a:latin typeface="Times New Roman" pitchFamily="18" charset="0"/>
              </a:rPr>
              <a:t>Hepatic encephalopathy develops, up to the hepatic coma</a:t>
            </a:r>
            <a:endParaRPr lang="ru-RU" dirty="0">
              <a:latin typeface="Times New Roman" pitchFamily="18" charset="0"/>
            </a:endParaRPr>
          </a:p>
        </p:txBody>
      </p:sp>
      <p:sp>
        <p:nvSpPr>
          <p:cNvPr id="136195" name="Rectangle 3"/>
          <p:cNvSpPr>
            <a:spLocks noGrp="1" noRot="1" noChangeArrowheads="1"/>
          </p:cNvSpPr>
          <p:nvPr>
            <p:ph type="title"/>
          </p:nvPr>
        </p:nvSpPr>
        <p:spPr>
          <a:xfrm>
            <a:off x="457200" y="292100"/>
            <a:ext cx="8229600" cy="615950"/>
          </a:xfrm>
        </p:spPr>
        <p:txBody>
          <a:bodyPr/>
          <a:lstStyle/>
          <a:p>
            <a:pPr algn="ctr" eaLnBrk="1" hangingPunct="1">
              <a:defRPr/>
            </a:pPr>
            <a:r>
              <a:rPr lang="en-US" b="1" dirty="0">
                <a:latin typeface="Times New Roman" pitchFamily="18" charset="0"/>
              </a:rPr>
              <a:t>Clinic of obstructive jaundice</a:t>
            </a:r>
            <a:endParaRPr lang="ru-RU" dirty="0">
              <a:latin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rrowheads="1"/>
          </p:cNvSpPr>
          <p:nvPr>
            <p:ph type="body" idx="1"/>
          </p:nvPr>
        </p:nvSpPr>
        <p:spPr>
          <a:xfrm>
            <a:off x="0" y="1676400"/>
            <a:ext cx="9144000" cy="4572000"/>
          </a:xfrm>
        </p:spPr>
        <p:txBody>
          <a:bodyPr/>
          <a:lstStyle/>
          <a:p>
            <a:pPr marL="400050" lvl="1" indent="0" eaLnBrk="1" hangingPunct="1">
              <a:buNone/>
              <a:defRPr/>
            </a:pPr>
            <a:r>
              <a:rPr lang="en-US" sz="4400" b="1" dirty="0">
                <a:latin typeface="Times New Roman" pitchFamily="18" charset="0"/>
              </a:rPr>
              <a:t>By the degree of bilirubinemia</a:t>
            </a:r>
          </a:p>
          <a:p>
            <a:pPr marL="0" indent="0" eaLnBrk="1" hangingPunct="1">
              <a:buFont typeface="Arial" charset="0"/>
              <a:buNone/>
              <a:defRPr/>
            </a:pPr>
            <a:endParaRPr lang="en-US" sz="4000" b="1" dirty="0">
              <a:latin typeface="Times New Roman" pitchFamily="18" charset="0"/>
            </a:endParaRPr>
          </a:p>
          <a:p>
            <a:pPr eaLnBrk="1" hangingPunct="1">
              <a:defRPr/>
            </a:pPr>
            <a:r>
              <a:rPr lang="en-US" sz="4000" b="1" dirty="0">
                <a:latin typeface="Times New Roman" pitchFamily="18" charset="0"/>
              </a:rPr>
              <a:t>  light (total bilirubin ≤ 100 </a:t>
            </a:r>
            <a:r>
              <a:rPr lang="en-US" sz="4000" b="1" dirty="0" err="1">
                <a:latin typeface="Times New Roman" pitchFamily="18" charset="0"/>
              </a:rPr>
              <a:t>μmol</a:t>
            </a:r>
            <a:r>
              <a:rPr lang="en-US" sz="4000" b="1" dirty="0">
                <a:latin typeface="Times New Roman" pitchFamily="18" charset="0"/>
              </a:rPr>
              <a:t> / l)</a:t>
            </a:r>
          </a:p>
          <a:p>
            <a:pPr eaLnBrk="1" hangingPunct="1">
              <a:defRPr/>
            </a:pPr>
            <a:r>
              <a:rPr lang="en-US" sz="4000" b="1" dirty="0">
                <a:latin typeface="Times New Roman" pitchFamily="18" charset="0"/>
              </a:rPr>
              <a:t>  medium (total bilirubin 101-200)</a:t>
            </a:r>
          </a:p>
          <a:p>
            <a:pPr eaLnBrk="1" hangingPunct="1">
              <a:defRPr/>
            </a:pPr>
            <a:r>
              <a:rPr lang="en-US" sz="4000" b="1" dirty="0">
                <a:latin typeface="Times New Roman" pitchFamily="18" charset="0"/>
              </a:rPr>
              <a:t>  severe (total bilirubin ≥ 201)</a:t>
            </a:r>
            <a:endParaRPr lang="ru-RU" sz="3400" b="1" dirty="0">
              <a:latin typeface="Times New Roman" pitchFamily="18" charset="0"/>
            </a:endParaRPr>
          </a:p>
        </p:txBody>
      </p:sp>
      <p:sp>
        <p:nvSpPr>
          <p:cNvPr id="144387" name="Rectangle 3"/>
          <p:cNvSpPr>
            <a:spLocks noGrp="1" noRot="1" noChangeArrowheads="1"/>
          </p:cNvSpPr>
          <p:nvPr>
            <p:ph type="title"/>
          </p:nvPr>
        </p:nvSpPr>
        <p:spPr/>
        <p:txBody>
          <a:bodyPr/>
          <a:lstStyle/>
          <a:p>
            <a:pPr algn="ctr" eaLnBrk="1" hangingPunct="1">
              <a:defRPr/>
            </a:pPr>
            <a:r>
              <a:rPr lang="en-US" sz="4000" b="1" dirty="0">
                <a:latin typeface="Times New Roman" pitchFamily="18" charset="0"/>
              </a:rPr>
              <a:t>Classification of obstructive jaundice</a:t>
            </a:r>
            <a:endParaRPr lang="ru-RU" sz="4000" b="1" dirty="0">
              <a:latin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rrowheads="1"/>
          </p:cNvSpPr>
          <p:nvPr>
            <p:ph type="body" idx="1"/>
          </p:nvPr>
        </p:nvSpPr>
        <p:spPr>
          <a:xfrm>
            <a:off x="152400" y="1628800"/>
            <a:ext cx="8763000" cy="5000600"/>
          </a:xfrm>
        </p:spPr>
        <p:txBody>
          <a:bodyPr/>
          <a:lstStyle/>
          <a:p>
            <a:pPr marL="0" indent="0" algn="ctr" eaLnBrk="1" hangingPunct="1">
              <a:buFont typeface="Arial" charset="0"/>
              <a:buNone/>
              <a:defRPr/>
            </a:pPr>
            <a:r>
              <a:rPr lang="en-US" sz="4000" b="1" dirty="0">
                <a:latin typeface="Times New Roman" pitchFamily="18" charset="0"/>
              </a:rPr>
              <a:t>According to the clinical course</a:t>
            </a:r>
            <a:endParaRPr lang="ru-RU" sz="3400" dirty="0">
              <a:latin typeface="Times New Roman" pitchFamily="18" charset="0"/>
            </a:endParaRPr>
          </a:p>
          <a:p>
            <a:pPr marL="0" indent="0" eaLnBrk="1" hangingPunct="1">
              <a:buFont typeface="Wingdings" pitchFamily="2" charset="2"/>
              <a:buChar char="ü"/>
              <a:defRPr/>
            </a:pPr>
            <a:r>
              <a:rPr lang="ru-RU" sz="3400" dirty="0">
                <a:latin typeface="Times New Roman" pitchFamily="18" charset="0"/>
              </a:rPr>
              <a:t> </a:t>
            </a:r>
            <a:r>
              <a:rPr lang="en-US" sz="3400" dirty="0">
                <a:latin typeface="Times New Roman" pitchFamily="18" charset="0"/>
              </a:rPr>
              <a:t>acute</a:t>
            </a:r>
          </a:p>
          <a:p>
            <a:pPr marL="0" indent="0" eaLnBrk="1" hangingPunct="1">
              <a:buFont typeface="Wingdings" pitchFamily="2" charset="2"/>
              <a:buChar char="ü"/>
              <a:defRPr/>
            </a:pPr>
            <a:r>
              <a:rPr lang="en-US" sz="3400" dirty="0">
                <a:latin typeface="Times New Roman" pitchFamily="18" charset="0"/>
              </a:rPr>
              <a:t>progressive</a:t>
            </a:r>
          </a:p>
          <a:p>
            <a:pPr marL="0" indent="0" eaLnBrk="1" hangingPunct="1">
              <a:buFont typeface="Wingdings" pitchFamily="2" charset="2"/>
              <a:buChar char="ü"/>
              <a:defRPr/>
            </a:pPr>
            <a:r>
              <a:rPr lang="en-US" sz="3400" dirty="0">
                <a:latin typeface="Times New Roman" pitchFamily="18" charset="0"/>
              </a:rPr>
              <a:t>stable</a:t>
            </a:r>
          </a:p>
          <a:p>
            <a:pPr marL="0" indent="0" eaLnBrk="1" hangingPunct="1">
              <a:buFont typeface="Wingdings" pitchFamily="2" charset="2"/>
              <a:buChar char="ü"/>
              <a:defRPr/>
            </a:pPr>
            <a:r>
              <a:rPr lang="en-US" sz="3400" dirty="0">
                <a:latin typeface="Times New Roman" pitchFamily="18" charset="0"/>
              </a:rPr>
              <a:t>intermittent</a:t>
            </a:r>
          </a:p>
          <a:p>
            <a:pPr marL="0" indent="0" eaLnBrk="1" hangingPunct="1">
              <a:buFont typeface="Wingdings" pitchFamily="2" charset="2"/>
              <a:buChar char="ü"/>
              <a:defRPr/>
            </a:pPr>
            <a:r>
              <a:rPr lang="en-US" sz="3400" dirty="0">
                <a:latin typeface="Times New Roman" pitchFamily="18" charset="0"/>
              </a:rPr>
              <a:t>recurrent</a:t>
            </a:r>
          </a:p>
          <a:p>
            <a:pPr marL="0" indent="0" eaLnBrk="1" hangingPunct="1">
              <a:buFont typeface="Wingdings" pitchFamily="2" charset="2"/>
              <a:buChar char="ü"/>
              <a:defRPr/>
            </a:pPr>
            <a:r>
              <a:rPr lang="en-US" sz="3400" dirty="0">
                <a:latin typeface="Times New Roman" pitchFamily="18" charset="0"/>
              </a:rPr>
              <a:t>chronic</a:t>
            </a:r>
            <a:endParaRPr lang="ru-RU" sz="3400" dirty="0">
              <a:latin typeface="Times New Roman" pitchFamily="18" charset="0"/>
            </a:endParaRPr>
          </a:p>
        </p:txBody>
      </p:sp>
      <p:sp>
        <p:nvSpPr>
          <p:cNvPr id="145411" name="Rectangle 3"/>
          <p:cNvSpPr>
            <a:spLocks noGrp="1" noRot="1" noChangeArrowheads="1"/>
          </p:cNvSpPr>
          <p:nvPr>
            <p:ph type="title"/>
          </p:nvPr>
        </p:nvSpPr>
        <p:spPr>
          <a:xfrm>
            <a:off x="152400" y="292100"/>
            <a:ext cx="8763000" cy="1384300"/>
          </a:xfrm>
        </p:spPr>
        <p:txBody>
          <a:bodyPr/>
          <a:lstStyle/>
          <a:p>
            <a:pPr algn="ctr" eaLnBrk="1" hangingPunct="1">
              <a:defRPr/>
            </a:pPr>
            <a:r>
              <a:rPr lang="en-US" sz="4000" b="1" dirty="0">
                <a:latin typeface="Times New Roman" pitchFamily="18" charset="0"/>
              </a:rPr>
              <a:t>CLASSIFICATION OF OBSTRUCTIVE JAUNDICE</a:t>
            </a:r>
            <a:endParaRPr lang="ru-RU" sz="4000" b="1" dirty="0">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Rot="1" noChangeArrowheads="1"/>
          </p:cNvSpPr>
          <p:nvPr>
            <p:ph type="title"/>
          </p:nvPr>
        </p:nvSpPr>
        <p:spPr>
          <a:xfrm>
            <a:off x="304800" y="152400"/>
            <a:ext cx="8540750" cy="762000"/>
          </a:xfrm>
        </p:spPr>
        <p:txBody>
          <a:bodyPr/>
          <a:lstStyle/>
          <a:p>
            <a:pPr eaLnBrk="1" hangingPunct="1">
              <a:defRPr/>
            </a:pPr>
            <a:r>
              <a:rPr lang="en-US" dirty="0">
                <a:latin typeface="Times New Roman" pitchFamily="18" charset="0"/>
              </a:rPr>
              <a:t>Classification of obstructive jaundice</a:t>
            </a:r>
            <a:endParaRPr lang="ru-RU" dirty="0">
              <a:latin typeface="Times New Roman" pitchFamily="18" charset="0"/>
            </a:endParaRPr>
          </a:p>
        </p:txBody>
      </p:sp>
      <p:pic>
        <p:nvPicPr>
          <p:cNvPr id="34819" name="Picture 5" descr="Уровни блока при механической желтухе_1"/>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133350" y="990600"/>
            <a:ext cx="4660900" cy="5562600"/>
          </a:xfrm>
          <a:noFill/>
          <a:extLst>
            <a:ext uri="{909E8E84-426E-40DD-AFC4-6F175D3DCCD1}">
              <a14:hiddenFill xmlns:a14="http://schemas.microsoft.com/office/drawing/2010/main">
                <a:solidFill>
                  <a:srgbClr val="FFFFFF"/>
                </a:solidFill>
              </a14:hiddenFill>
            </a:ext>
          </a:extLst>
        </p:spPr>
      </p:pic>
      <p:sp>
        <p:nvSpPr>
          <p:cNvPr id="146434" name="Rectangle 2"/>
          <p:cNvSpPr>
            <a:spLocks noGrp="1" noRot="1" noChangeArrowheads="1"/>
          </p:cNvSpPr>
          <p:nvPr>
            <p:ph type="body" sz="half" idx="2"/>
          </p:nvPr>
        </p:nvSpPr>
        <p:spPr>
          <a:xfrm>
            <a:off x="4949825" y="990600"/>
            <a:ext cx="4194175" cy="5638800"/>
          </a:xfrm>
        </p:spPr>
        <p:txBody>
          <a:bodyPr/>
          <a:lstStyle/>
          <a:p>
            <a:pPr marL="0" indent="0" eaLnBrk="1" hangingPunct="1">
              <a:lnSpc>
                <a:spcPct val="90000"/>
              </a:lnSpc>
              <a:buFont typeface="Arial" charset="0"/>
              <a:buNone/>
              <a:defRPr/>
            </a:pPr>
            <a:r>
              <a:rPr lang="en-US" b="1" dirty="0">
                <a:latin typeface="Times New Roman" pitchFamily="18" charset="0"/>
              </a:rPr>
              <a:t>By the level of the biliary tract block</a:t>
            </a:r>
            <a:r>
              <a:rPr lang="ru-RU" b="1" dirty="0">
                <a:latin typeface="Times New Roman" pitchFamily="18" charset="0"/>
              </a:rPr>
              <a:t>:</a:t>
            </a:r>
            <a:endParaRPr lang="en-US" b="1" dirty="0">
              <a:latin typeface="Times New Roman" pitchFamily="18" charset="0"/>
            </a:endParaRPr>
          </a:p>
          <a:p>
            <a:pPr eaLnBrk="1" hangingPunct="1">
              <a:lnSpc>
                <a:spcPct val="90000"/>
              </a:lnSpc>
              <a:defRPr/>
            </a:pPr>
            <a:r>
              <a:rPr lang="en-US" b="1" dirty="0">
                <a:latin typeface="Times New Roman" pitchFamily="18" charset="0"/>
              </a:rPr>
              <a:t>  high block</a:t>
            </a:r>
            <a:r>
              <a:rPr lang="ru-RU" b="1" dirty="0">
                <a:latin typeface="Times New Roman" pitchFamily="18" charset="0"/>
              </a:rPr>
              <a:t> </a:t>
            </a:r>
            <a:r>
              <a:rPr lang="en-US" b="1" dirty="0">
                <a:latin typeface="Times New Roman" pitchFamily="18" charset="0"/>
              </a:rPr>
              <a:t>(liver gate)</a:t>
            </a:r>
          </a:p>
          <a:p>
            <a:pPr eaLnBrk="1" hangingPunct="1">
              <a:lnSpc>
                <a:spcPct val="90000"/>
              </a:lnSpc>
              <a:defRPr/>
            </a:pPr>
            <a:r>
              <a:rPr lang="en-US" b="1" dirty="0">
                <a:latin typeface="Times New Roman" pitchFamily="18" charset="0"/>
              </a:rPr>
              <a:t>  middle block</a:t>
            </a:r>
            <a:r>
              <a:rPr lang="ru-RU" b="1" dirty="0">
                <a:latin typeface="Times New Roman" pitchFamily="18" charset="0"/>
              </a:rPr>
              <a:t> </a:t>
            </a:r>
            <a:r>
              <a:rPr lang="en-US" b="1" dirty="0">
                <a:latin typeface="Times New Roman" pitchFamily="18" charset="0"/>
              </a:rPr>
              <a:t>(hepatic </a:t>
            </a:r>
            <a:r>
              <a:rPr lang="en-US" b="1" dirty="0" err="1">
                <a:latin typeface="Times New Roman" pitchFamily="18" charset="0"/>
              </a:rPr>
              <a:t>choledochus</a:t>
            </a:r>
            <a:r>
              <a:rPr lang="en-US" b="1" dirty="0">
                <a:latin typeface="Times New Roman" pitchFamily="18" charset="0"/>
              </a:rPr>
              <a:t>)</a:t>
            </a:r>
          </a:p>
          <a:p>
            <a:pPr eaLnBrk="1" hangingPunct="1">
              <a:lnSpc>
                <a:spcPct val="90000"/>
              </a:lnSpc>
              <a:defRPr/>
            </a:pPr>
            <a:r>
              <a:rPr lang="en-US" b="1" dirty="0">
                <a:latin typeface="Times New Roman" pitchFamily="18" charset="0"/>
              </a:rPr>
              <a:t>  low block</a:t>
            </a:r>
            <a:r>
              <a:rPr lang="ru-RU" b="1" dirty="0">
                <a:latin typeface="Times New Roman" pitchFamily="18" charset="0"/>
              </a:rPr>
              <a:t> </a:t>
            </a:r>
            <a:r>
              <a:rPr lang="en-US" b="1" dirty="0">
                <a:latin typeface="Times New Roman" pitchFamily="18" charset="0"/>
              </a:rPr>
              <a:t>(distal </a:t>
            </a:r>
            <a:r>
              <a:rPr lang="en-US" b="1" dirty="0" err="1">
                <a:latin typeface="Times New Roman" pitchFamily="18" charset="0"/>
              </a:rPr>
              <a:t>choledoch</a:t>
            </a:r>
            <a:r>
              <a:rPr lang="en-US" b="1" dirty="0">
                <a:latin typeface="Times New Roman" pitchFamily="18" charset="0"/>
              </a:rPr>
              <a:t>, BDS, pancreas head)</a:t>
            </a:r>
            <a:endParaRPr lang="ru-RU" dirty="0">
              <a:latin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rrowheads="1"/>
          </p:cNvSpPr>
          <p:nvPr>
            <p:ph type="body" idx="1"/>
          </p:nvPr>
        </p:nvSpPr>
        <p:spPr>
          <a:xfrm>
            <a:off x="152400" y="1772816"/>
            <a:ext cx="8763000" cy="4856584"/>
          </a:xfrm>
        </p:spPr>
        <p:txBody>
          <a:bodyPr/>
          <a:lstStyle/>
          <a:p>
            <a:pPr marL="0" indent="0" algn="ctr" eaLnBrk="1" hangingPunct="1">
              <a:buFont typeface="Arial" charset="0"/>
              <a:buNone/>
              <a:defRPr/>
            </a:pPr>
            <a:r>
              <a:rPr lang="en-US" sz="3600" b="1" dirty="0">
                <a:latin typeface="Times New Roman" pitchFamily="18" charset="0"/>
              </a:rPr>
              <a:t>By the presence of complications</a:t>
            </a:r>
          </a:p>
          <a:p>
            <a:pPr marL="0" indent="0" eaLnBrk="1" hangingPunct="1">
              <a:buFont typeface="Arial" charset="0"/>
              <a:buNone/>
              <a:defRPr/>
            </a:pPr>
            <a:endParaRPr lang="en-US" sz="3600" b="1" dirty="0">
              <a:latin typeface="Times New Roman" pitchFamily="18" charset="0"/>
            </a:endParaRPr>
          </a:p>
          <a:p>
            <a:pPr marL="0" indent="0" eaLnBrk="1" hangingPunct="1">
              <a:buFont typeface="Arial" charset="0"/>
              <a:buNone/>
              <a:defRPr/>
            </a:pPr>
            <a:r>
              <a:rPr lang="en-US" sz="3600" b="1" dirty="0">
                <a:latin typeface="Times New Roman" pitchFamily="18" charset="0"/>
              </a:rPr>
              <a:t>     Uncomplicated</a:t>
            </a:r>
          </a:p>
          <a:p>
            <a:pPr marL="0" indent="0" eaLnBrk="1" hangingPunct="1">
              <a:buFont typeface="Arial" charset="0"/>
              <a:buNone/>
              <a:defRPr/>
            </a:pPr>
            <a:r>
              <a:rPr lang="en-US" sz="3600" b="1" dirty="0">
                <a:latin typeface="Times New Roman" pitchFamily="18" charset="0"/>
              </a:rPr>
              <a:t>    Complicated:</a:t>
            </a:r>
          </a:p>
          <a:p>
            <a:pPr marL="0" indent="0" eaLnBrk="1" hangingPunct="1">
              <a:buFont typeface="Arial" charset="0"/>
              <a:buNone/>
              <a:defRPr/>
            </a:pPr>
            <a:r>
              <a:rPr lang="en-US" sz="3600" b="1" dirty="0">
                <a:latin typeface="Times New Roman" pitchFamily="18" charset="0"/>
              </a:rPr>
              <a:t>- cholangitis</a:t>
            </a:r>
          </a:p>
          <a:p>
            <a:pPr marL="0" indent="0" eaLnBrk="1" hangingPunct="1">
              <a:buFont typeface="Arial" charset="0"/>
              <a:buNone/>
              <a:defRPr/>
            </a:pPr>
            <a:r>
              <a:rPr lang="en-US" sz="4000" b="1" dirty="0">
                <a:latin typeface="Times New Roman" pitchFamily="18" charset="0"/>
              </a:rPr>
              <a:t>- liver failure</a:t>
            </a:r>
            <a:endParaRPr lang="ru-RU" sz="3400" b="1" dirty="0">
              <a:latin typeface="Times New Roman" pitchFamily="18" charset="0"/>
            </a:endParaRPr>
          </a:p>
        </p:txBody>
      </p:sp>
      <p:sp>
        <p:nvSpPr>
          <p:cNvPr id="149507" name="Rectangle 3"/>
          <p:cNvSpPr>
            <a:spLocks noGrp="1" noRot="1" noChangeArrowheads="1"/>
          </p:cNvSpPr>
          <p:nvPr>
            <p:ph type="title"/>
          </p:nvPr>
        </p:nvSpPr>
        <p:spPr>
          <a:xfrm>
            <a:off x="457200" y="292100"/>
            <a:ext cx="8229600" cy="1552724"/>
          </a:xfrm>
        </p:spPr>
        <p:txBody>
          <a:bodyPr/>
          <a:lstStyle/>
          <a:p>
            <a:pPr algn="ctr" eaLnBrk="1" hangingPunct="1">
              <a:defRPr/>
            </a:pPr>
            <a:r>
              <a:rPr lang="en-US" b="1" dirty="0">
                <a:latin typeface="Times New Roman" pitchFamily="18" charset="0"/>
              </a:rPr>
              <a:t>CLASSIFICATION OF OBSTRUCTIVE JAUNDICE</a:t>
            </a:r>
            <a:endParaRPr lang="ru-RU" b="1" dirty="0">
              <a:latin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rrowheads="1"/>
          </p:cNvSpPr>
          <p:nvPr>
            <p:ph type="body" idx="1"/>
          </p:nvPr>
        </p:nvSpPr>
        <p:spPr>
          <a:xfrm>
            <a:off x="179388" y="1700213"/>
            <a:ext cx="8763000" cy="5257800"/>
          </a:xfrm>
        </p:spPr>
        <p:txBody>
          <a:bodyPr/>
          <a:lstStyle/>
          <a:p>
            <a:pPr marL="533400" indent="-533400" eaLnBrk="1" hangingPunct="1">
              <a:lnSpc>
                <a:spcPct val="90000"/>
              </a:lnSpc>
              <a:buFont typeface="Wingdings" pitchFamily="2" charset="2"/>
              <a:buChar char="ü"/>
              <a:defRPr/>
            </a:pPr>
            <a:r>
              <a:rPr lang="en-US" b="1" dirty="0">
                <a:latin typeface="Times New Roman" pitchFamily="18" charset="0"/>
              </a:rPr>
              <a:t>The task of the 1st stage is to identify the mechanical nature of jaundice, that is, to differentiate obstructive jaundice from hemolytic and parenchymal.</a:t>
            </a:r>
          </a:p>
          <a:p>
            <a:pPr marL="533400" indent="-533400" eaLnBrk="1" hangingPunct="1">
              <a:lnSpc>
                <a:spcPct val="90000"/>
              </a:lnSpc>
              <a:buFont typeface="Wingdings" pitchFamily="2" charset="2"/>
              <a:buChar char="ü"/>
              <a:defRPr/>
            </a:pPr>
            <a:r>
              <a:rPr lang="en-US" b="1" dirty="0">
                <a:latin typeface="Times New Roman" pitchFamily="18" charset="0"/>
              </a:rPr>
              <a:t>The task of the 2nd stage is to establish the cause, to determine the disease that led to the obstruction of the ducts</a:t>
            </a:r>
          </a:p>
          <a:p>
            <a:pPr marL="533400" indent="-533400" eaLnBrk="1" hangingPunct="1">
              <a:lnSpc>
                <a:spcPct val="90000"/>
              </a:lnSpc>
              <a:buFont typeface="Wingdings" pitchFamily="2" charset="2"/>
              <a:buChar char="ü"/>
              <a:defRPr/>
            </a:pPr>
            <a:r>
              <a:rPr lang="en-US" b="1" dirty="0">
                <a:latin typeface="Times New Roman" pitchFamily="18" charset="0"/>
              </a:rPr>
              <a:t>The task of the 3rd stage is to find out the level of obstruction of the biliary tract and determine the tactics</a:t>
            </a:r>
            <a:endParaRPr lang="ru-RU" dirty="0">
              <a:latin typeface="Times New Roman" pitchFamily="18" charset="0"/>
            </a:endParaRPr>
          </a:p>
        </p:txBody>
      </p:sp>
      <p:sp>
        <p:nvSpPr>
          <p:cNvPr id="150531" name="Rectangle 3"/>
          <p:cNvSpPr>
            <a:spLocks noGrp="1" noRot="1" noChangeArrowheads="1"/>
          </p:cNvSpPr>
          <p:nvPr>
            <p:ph type="title"/>
          </p:nvPr>
        </p:nvSpPr>
        <p:spPr>
          <a:xfrm>
            <a:off x="468313" y="188913"/>
            <a:ext cx="8229600" cy="1384300"/>
          </a:xfrm>
        </p:spPr>
        <p:txBody>
          <a:bodyPr/>
          <a:lstStyle/>
          <a:p>
            <a:pPr eaLnBrk="1" hangingPunct="1">
              <a:defRPr/>
            </a:pPr>
            <a:r>
              <a:rPr lang="en-US" sz="4000" b="1" dirty="0">
                <a:latin typeface="Times New Roman" pitchFamily="18" charset="0"/>
              </a:rPr>
              <a:t>Diagnosis of obstructive jaundice is carried out in several stages</a:t>
            </a:r>
            <a:br>
              <a:rPr lang="ru-RU" sz="4000" b="1" dirty="0">
                <a:latin typeface="Times New Roman" pitchFamily="18" charset="0"/>
              </a:rPr>
            </a:br>
            <a:endParaRPr lang="ru-RU" sz="4000" b="1" dirty="0">
              <a:latin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7729"/>
            <a:ext cx="4632589" cy="6822541"/>
          </a:xfrm>
          <a:prstGeom prst="rect">
            <a:avLst/>
          </a:prstGeom>
        </p:spPr>
      </p:pic>
      <p:sp>
        <p:nvSpPr>
          <p:cNvPr id="3" name="Прямоугольник 2">
            <a:extLst>
              <a:ext uri="{FF2B5EF4-FFF2-40B4-BE49-F238E27FC236}">
                <a16:creationId xmlns:a16="http://schemas.microsoft.com/office/drawing/2014/main" id="{9D942F59-6F1D-4DF3-B477-B618ABEC4472}"/>
              </a:ext>
            </a:extLst>
          </p:cNvPr>
          <p:cNvSpPr/>
          <p:nvPr/>
        </p:nvSpPr>
        <p:spPr>
          <a:xfrm>
            <a:off x="5236282" y="980728"/>
            <a:ext cx="3936363" cy="2308324"/>
          </a:xfrm>
          <a:prstGeom prst="rect">
            <a:avLst/>
          </a:prstGeom>
        </p:spPr>
        <p:txBody>
          <a:bodyPr wrap="square">
            <a:spAutoFit/>
          </a:bodyPr>
          <a:lstStyle/>
          <a:p>
            <a:r>
              <a:rPr lang="ru-RU" sz="2400" dirty="0" err="1"/>
              <a:t>Parts</a:t>
            </a:r>
            <a:r>
              <a:rPr lang="ru-RU" sz="2400" dirty="0"/>
              <a:t> </a:t>
            </a:r>
            <a:r>
              <a:rPr lang="ru-RU" sz="2400" dirty="0" err="1"/>
              <a:t>of</a:t>
            </a:r>
            <a:r>
              <a:rPr lang="ru-RU" sz="2400" dirty="0"/>
              <a:t> </a:t>
            </a:r>
            <a:r>
              <a:rPr lang="ru-RU" sz="2400" dirty="0" err="1"/>
              <a:t>the</a:t>
            </a:r>
            <a:r>
              <a:rPr lang="ru-RU" sz="2400" dirty="0"/>
              <a:t> </a:t>
            </a:r>
            <a:r>
              <a:rPr lang="ru-RU" sz="2400" dirty="0" err="1"/>
              <a:t>common</a:t>
            </a:r>
            <a:r>
              <a:rPr lang="ru-RU" sz="2400" dirty="0"/>
              <a:t> </a:t>
            </a:r>
            <a:r>
              <a:rPr lang="ru-RU" sz="2400" dirty="0" err="1"/>
              <a:t>bile</a:t>
            </a:r>
            <a:r>
              <a:rPr lang="ru-RU" sz="2400" dirty="0"/>
              <a:t> </a:t>
            </a:r>
            <a:r>
              <a:rPr lang="ru-RU" sz="2400" dirty="0" err="1"/>
              <a:t>duct</a:t>
            </a:r>
            <a:r>
              <a:rPr lang="ru-RU" sz="2400" dirty="0"/>
              <a:t>:</a:t>
            </a:r>
          </a:p>
          <a:p>
            <a:r>
              <a:rPr lang="ru-RU" sz="2400" dirty="0"/>
              <a:t>1- </a:t>
            </a:r>
            <a:r>
              <a:rPr lang="ru-RU" sz="2400" dirty="0" err="1"/>
              <a:t>supraduodenal</a:t>
            </a:r>
            <a:r>
              <a:rPr lang="ru-RU" sz="2400" dirty="0"/>
              <a:t> </a:t>
            </a:r>
            <a:r>
              <a:rPr lang="ru-RU" sz="2400" dirty="0" err="1"/>
              <a:t>part</a:t>
            </a:r>
            <a:r>
              <a:rPr lang="ru-RU" sz="2400" dirty="0"/>
              <a:t>;</a:t>
            </a:r>
          </a:p>
          <a:p>
            <a:r>
              <a:rPr lang="ru-RU" sz="2400" dirty="0"/>
              <a:t>2 - </a:t>
            </a:r>
            <a:r>
              <a:rPr lang="ru-RU" sz="2400" dirty="0" err="1"/>
              <a:t>retroroduodenal</a:t>
            </a:r>
            <a:r>
              <a:rPr lang="ru-RU" sz="2400" dirty="0"/>
              <a:t> </a:t>
            </a:r>
            <a:r>
              <a:rPr lang="ru-RU" sz="2400" dirty="0" err="1"/>
              <a:t>part</a:t>
            </a:r>
            <a:r>
              <a:rPr lang="ru-RU" sz="2400" dirty="0"/>
              <a:t>;</a:t>
            </a:r>
          </a:p>
          <a:p>
            <a:r>
              <a:rPr lang="ru-RU" sz="2400" dirty="0"/>
              <a:t>3 - </a:t>
            </a:r>
            <a:r>
              <a:rPr lang="ru-RU" sz="2400" dirty="0" err="1"/>
              <a:t>pancreatic</a:t>
            </a:r>
            <a:r>
              <a:rPr lang="ru-RU" sz="2400" dirty="0"/>
              <a:t> </a:t>
            </a:r>
            <a:r>
              <a:rPr lang="ru-RU" sz="2400" dirty="0" err="1"/>
              <a:t>part</a:t>
            </a:r>
            <a:r>
              <a:rPr lang="ru-RU" sz="2400" dirty="0"/>
              <a:t>;</a:t>
            </a:r>
          </a:p>
          <a:p>
            <a:r>
              <a:rPr lang="ru-RU" sz="2400" dirty="0"/>
              <a:t>4 - </a:t>
            </a:r>
            <a:r>
              <a:rPr lang="ru-RU" sz="2400" dirty="0" err="1"/>
              <a:t>duodenal</a:t>
            </a:r>
            <a:r>
              <a:rPr lang="ru-RU" sz="2400" dirty="0"/>
              <a:t> </a:t>
            </a:r>
            <a:r>
              <a:rPr lang="ru-RU" sz="2400" dirty="0" err="1"/>
              <a:t>part</a:t>
            </a:r>
            <a:r>
              <a:rPr lang="ru-RU" sz="2400" dirty="0"/>
              <a:t>.</a:t>
            </a:r>
          </a:p>
        </p:txBody>
      </p:sp>
    </p:spTree>
    <p:extLst>
      <p:ext uri="{BB962C8B-B14F-4D97-AF65-F5344CB8AC3E}">
        <p14:creationId xmlns:p14="http://schemas.microsoft.com/office/powerpoint/2010/main" val="659531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rrowheads="1"/>
          </p:cNvSpPr>
          <p:nvPr>
            <p:ph type="body" idx="1"/>
          </p:nvPr>
        </p:nvSpPr>
        <p:spPr>
          <a:xfrm>
            <a:off x="152400" y="2057400"/>
            <a:ext cx="8763000" cy="4572000"/>
          </a:xfrm>
        </p:spPr>
        <p:txBody>
          <a:bodyPr/>
          <a:lstStyle/>
          <a:p>
            <a:pPr marL="0" indent="0" eaLnBrk="1" hangingPunct="1">
              <a:buNone/>
              <a:defRPr/>
            </a:pPr>
            <a:r>
              <a:rPr lang="ru-RU" sz="3400" dirty="0">
                <a:latin typeface="Times New Roman" pitchFamily="18" charset="0"/>
              </a:rPr>
              <a:t>1. </a:t>
            </a:r>
            <a:r>
              <a:rPr lang="en-US" sz="3400" dirty="0">
                <a:latin typeface="Times New Roman" pitchFamily="18" charset="0"/>
              </a:rPr>
              <a:t>Hemolytic (</a:t>
            </a:r>
            <a:r>
              <a:rPr lang="en-US" sz="3400" dirty="0" err="1">
                <a:latin typeface="Times New Roman" pitchFamily="18" charset="0"/>
              </a:rPr>
              <a:t>suprahepatic</a:t>
            </a:r>
            <a:r>
              <a:rPr lang="en-US" sz="3400" dirty="0">
                <a:latin typeface="Times New Roman" pitchFamily="18" charset="0"/>
              </a:rPr>
              <a:t>) jaundice</a:t>
            </a:r>
          </a:p>
          <a:p>
            <a:pPr marL="400050" lvl="1" indent="0" eaLnBrk="1" hangingPunct="1">
              <a:buNone/>
              <a:defRPr/>
            </a:pPr>
            <a:r>
              <a:rPr lang="en-US" sz="3000" dirty="0">
                <a:latin typeface="Times New Roman" pitchFamily="18" charset="0"/>
              </a:rPr>
              <a:t>- jaundice combined with splenomegaly, anemia</a:t>
            </a:r>
          </a:p>
          <a:p>
            <a:pPr marL="400050" lvl="1" indent="0" eaLnBrk="1" hangingPunct="1">
              <a:buNone/>
              <a:defRPr/>
            </a:pPr>
            <a:r>
              <a:rPr lang="en-US" sz="3000" dirty="0">
                <a:latin typeface="Times New Roman" pitchFamily="18" charset="0"/>
              </a:rPr>
              <a:t>- indirect bilirubin prevails</a:t>
            </a:r>
          </a:p>
          <a:p>
            <a:pPr marL="0" indent="0" eaLnBrk="1" hangingPunct="1">
              <a:buNone/>
              <a:defRPr/>
            </a:pPr>
            <a:r>
              <a:rPr lang="ru-RU" sz="3400" dirty="0">
                <a:latin typeface="Times New Roman" pitchFamily="18" charset="0"/>
              </a:rPr>
              <a:t>2.</a:t>
            </a:r>
            <a:r>
              <a:rPr lang="en-US" sz="3400" dirty="0">
                <a:latin typeface="Times New Roman" pitchFamily="18" charset="0"/>
              </a:rPr>
              <a:t> Parenchymal (hepatic) jaundice</a:t>
            </a:r>
          </a:p>
          <a:p>
            <a:pPr marL="400050" lvl="1" indent="0" eaLnBrk="1" hangingPunct="1">
              <a:buNone/>
              <a:defRPr/>
            </a:pPr>
            <a:r>
              <a:rPr lang="en-US" sz="3000" dirty="0">
                <a:latin typeface="Times New Roman" pitchFamily="18" charset="0"/>
              </a:rPr>
              <a:t>- indirect bilirubin increased immediately</a:t>
            </a:r>
          </a:p>
          <a:p>
            <a:pPr marL="400050" lvl="1" indent="0" eaLnBrk="1" hangingPunct="1">
              <a:buNone/>
              <a:defRPr/>
            </a:pPr>
            <a:r>
              <a:rPr lang="en-US" sz="3000" dirty="0">
                <a:latin typeface="Times New Roman" pitchFamily="18" charset="0"/>
              </a:rPr>
              <a:t>- serological testing for hepatitis (markers)</a:t>
            </a:r>
          </a:p>
          <a:p>
            <a:pPr marL="400050" lvl="1" indent="0" eaLnBrk="1" hangingPunct="1">
              <a:buNone/>
              <a:defRPr/>
            </a:pPr>
            <a:r>
              <a:rPr lang="en-US" sz="3000" dirty="0">
                <a:latin typeface="Times New Roman" pitchFamily="18" charset="0"/>
              </a:rPr>
              <a:t>- Ultrasound, ERCP (ducts not expanded)</a:t>
            </a:r>
            <a:endParaRPr lang="ru-RU" sz="2400" dirty="0">
              <a:latin typeface="Times New Roman" pitchFamily="18" charset="0"/>
            </a:endParaRPr>
          </a:p>
        </p:txBody>
      </p:sp>
      <p:sp>
        <p:nvSpPr>
          <p:cNvPr id="185347" name="Rectangle 3"/>
          <p:cNvSpPr>
            <a:spLocks noGrp="1" noRot="1" noChangeArrowheads="1"/>
          </p:cNvSpPr>
          <p:nvPr>
            <p:ph type="title"/>
          </p:nvPr>
        </p:nvSpPr>
        <p:spPr/>
        <p:txBody>
          <a:bodyPr/>
          <a:lstStyle/>
          <a:p>
            <a:pPr algn="ctr" eaLnBrk="1" hangingPunct="1">
              <a:defRPr/>
            </a:pPr>
            <a:r>
              <a:rPr lang="en-US" sz="4000" b="1" dirty="0">
                <a:latin typeface="Times New Roman" pitchFamily="18" charset="0"/>
              </a:rPr>
              <a:t>DIFFERENTIAL DIAGNOSIS OF OBSTRUCTIVE JAUNDICE</a:t>
            </a:r>
            <a:endParaRPr lang="ru-RU" sz="4000" b="1" dirty="0">
              <a:latin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8313" y="260350"/>
            <a:ext cx="8229600" cy="1143000"/>
          </a:xfrm>
        </p:spPr>
        <p:txBody>
          <a:bodyPr/>
          <a:lstStyle/>
          <a:p>
            <a:pPr algn="ctr" eaLnBrk="1" hangingPunct="1">
              <a:defRPr/>
            </a:pPr>
            <a:r>
              <a:rPr lang="en-US" dirty="0"/>
              <a:t>DIAGNOSTIC ALGORITHM</a:t>
            </a:r>
            <a:endParaRPr lang="ru-RU" dirty="0"/>
          </a:p>
        </p:txBody>
      </p:sp>
      <p:sp>
        <p:nvSpPr>
          <p:cNvPr id="11267" name="Rectangle 3"/>
          <p:cNvSpPr>
            <a:spLocks noGrp="1" noChangeArrowheads="1"/>
          </p:cNvSpPr>
          <p:nvPr>
            <p:ph type="body" idx="1"/>
          </p:nvPr>
        </p:nvSpPr>
        <p:spPr>
          <a:xfrm>
            <a:off x="468313" y="1403350"/>
            <a:ext cx="8229600" cy="5121275"/>
          </a:xfrm>
        </p:spPr>
        <p:txBody>
          <a:bodyPr/>
          <a:lstStyle/>
          <a:p>
            <a:pPr eaLnBrk="1" hangingPunct="1">
              <a:lnSpc>
                <a:spcPct val="90000"/>
              </a:lnSpc>
              <a:defRPr/>
            </a:pPr>
            <a:r>
              <a:rPr lang="en-US" sz="2400" dirty="0"/>
              <a:t>Clinical identification (on-alertness!)</a:t>
            </a:r>
          </a:p>
          <a:p>
            <a:pPr eaLnBrk="1" hangingPunct="1">
              <a:lnSpc>
                <a:spcPct val="90000"/>
              </a:lnSpc>
              <a:defRPr/>
            </a:pPr>
            <a:r>
              <a:rPr lang="en-US" sz="2400" dirty="0"/>
              <a:t>Laboratory diagnostics</a:t>
            </a:r>
          </a:p>
          <a:p>
            <a:pPr eaLnBrk="1" hangingPunct="1">
              <a:lnSpc>
                <a:spcPct val="90000"/>
              </a:lnSpc>
              <a:defRPr/>
            </a:pPr>
            <a:r>
              <a:rPr lang="en-US" sz="2400" dirty="0"/>
              <a:t>X-ray methods</a:t>
            </a:r>
          </a:p>
          <a:p>
            <a:pPr eaLnBrk="1" hangingPunct="1">
              <a:lnSpc>
                <a:spcPct val="90000"/>
              </a:lnSpc>
              <a:defRPr/>
            </a:pPr>
            <a:r>
              <a:rPr lang="en-US" sz="2400" dirty="0"/>
              <a:t>Ultrasound scan</a:t>
            </a:r>
          </a:p>
          <a:p>
            <a:pPr eaLnBrk="1" hangingPunct="1">
              <a:lnSpc>
                <a:spcPct val="90000"/>
              </a:lnSpc>
              <a:defRPr/>
            </a:pPr>
            <a:r>
              <a:rPr lang="en-US" sz="2400" dirty="0"/>
              <a:t>Level of a-fetoprotein (</a:t>
            </a:r>
            <a:r>
              <a:rPr lang="en-US" sz="2400" dirty="0" err="1"/>
              <a:t>Abelev</a:t>
            </a:r>
            <a:r>
              <a:rPr lang="en-US" sz="2400" dirty="0"/>
              <a:t>, </a:t>
            </a:r>
            <a:r>
              <a:rPr lang="en-US" sz="2400" dirty="0" err="1"/>
              <a:t>Tatarinov</a:t>
            </a:r>
            <a:r>
              <a:rPr lang="en-US" sz="2400" dirty="0"/>
              <a:t>, 1963) (+ result in 83.8% of hepatoma), tumor markers</a:t>
            </a:r>
          </a:p>
          <a:p>
            <a:pPr eaLnBrk="1" hangingPunct="1">
              <a:lnSpc>
                <a:spcPct val="90000"/>
              </a:lnSpc>
              <a:defRPr/>
            </a:pPr>
            <a:r>
              <a:rPr lang="en-US" sz="2400" dirty="0"/>
              <a:t>Scintigraphy (</a:t>
            </a:r>
            <a:r>
              <a:rPr lang="en-US" sz="2400" dirty="0" err="1"/>
              <a:t>beng</a:t>
            </a:r>
            <a:r>
              <a:rPr lang="en-US" sz="2400" dirty="0"/>
              <a:t>. Pink, gold, technetium)</a:t>
            </a:r>
          </a:p>
          <a:p>
            <a:pPr eaLnBrk="1" hangingPunct="1">
              <a:lnSpc>
                <a:spcPct val="90000"/>
              </a:lnSpc>
              <a:defRPr/>
            </a:pPr>
            <a:r>
              <a:rPr lang="en-US" sz="2400" dirty="0"/>
              <a:t>HHG, </a:t>
            </a:r>
            <a:r>
              <a:rPr lang="en-US" sz="2400" dirty="0" err="1"/>
              <a:t>fistulography</a:t>
            </a:r>
            <a:endParaRPr lang="en-US" sz="2400" dirty="0"/>
          </a:p>
          <a:p>
            <a:pPr eaLnBrk="1" hangingPunct="1">
              <a:lnSpc>
                <a:spcPct val="90000"/>
              </a:lnSpc>
              <a:defRPr/>
            </a:pPr>
            <a:r>
              <a:rPr lang="en-US" sz="2400" dirty="0"/>
              <a:t>ERCP</a:t>
            </a:r>
          </a:p>
          <a:p>
            <a:pPr eaLnBrk="1" hangingPunct="1">
              <a:lnSpc>
                <a:spcPct val="90000"/>
              </a:lnSpc>
              <a:defRPr/>
            </a:pPr>
            <a:r>
              <a:rPr lang="en-US" sz="2400" dirty="0"/>
              <a:t>Angiography (</a:t>
            </a:r>
            <a:r>
              <a:rPr lang="en-US" sz="2400" dirty="0" err="1"/>
              <a:t>celiacography</a:t>
            </a:r>
            <a:r>
              <a:rPr lang="en-US" sz="2400" dirty="0"/>
              <a:t>), splenoportography, </a:t>
            </a:r>
            <a:r>
              <a:rPr lang="en-US" sz="2400" dirty="0" err="1"/>
              <a:t>cavagraphy</a:t>
            </a:r>
            <a:endParaRPr lang="en-US" sz="2400" dirty="0"/>
          </a:p>
          <a:p>
            <a:pPr eaLnBrk="1" hangingPunct="1">
              <a:lnSpc>
                <a:spcPct val="90000"/>
              </a:lnSpc>
              <a:defRPr/>
            </a:pPr>
            <a:r>
              <a:rPr lang="en-US" sz="2400" dirty="0"/>
              <a:t>CT, MRI with bolus contrast (</a:t>
            </a:r>
            <a:r>
              <a:rPr lang="en-US" sz="2400" dirty="0" err="1"/>
              <a:t>omnipack</a:t>
            </a:r>
            <a:r>
              <a:rPr lang="en-US" sz="2400" dirty="0"/>
              <a:t>)</a:t>
            </a:r>
          </a:p>
          <a:p>
            <a:pPr eaLnBrk="1" hangingPunct="1">
              <a:lnSpc>
                <a:spcPct val="90000"/>
              </a:lnSpc>
              <a:defRPr/>
            </a:pPr>
            <a:r>
              <a:rPr lang="en-US" sz="2400" dirty="0"/>
              <a:t>Laparoscopy + biopsy, puncture (fine needle) biopsy</a:t>
            </a:r>
            <a:endParaRPr lang="ru-RU" sz="2400" dirty="0"/>
          </a:p>
          <a:p>
            <a:pPr eaLnBrk="1" hangingPunct="1">
              <a:lnSpc>
                <a:spcPct val="90000"/>
              </a:lnSpc>
              <a:defRPr/>
            </a:pPr>
            <a:endParaRPr lang="ru-RU" sz="2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2">
            <a:extLst>
              <a:ext uri="{28A0092B-C50C-407E-A947-70E740481C1C}">
                <a14:useLocalDpi xmlns:a14="http://schemas.microsoft.com/office/drawing/2010/main" val="0"/>
              </a:ext>
            </a:extLst>
          </a:blip>
          <a:srcRect l="5051" t="5579" r="11111" b="24185"/>
          <a:stretch>
            <a:fillRect/>
          </a:stretch>
        </p:blipFill>
        <p:spPr bwMode="auto">
          <a:xfrm>
            <a:off x="457200" y="1874838"/>
            <a:ext cx="7789863"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07950" y="292100"/>
            <a:ext cx="9036050" cy="749300"/>
          </a:xfrm>
        </p:spPr>
        <p:txBody>
          <a:bodyPr/>
          <a:lstStyle/>
          <a:p>
            <a:pPr algn="ctr">
              <a:defRPr/>
            </a:pPr>
            <a:r>
              <a:rPr lang="en-US" sz="3200" dirty="0"/>
              <a:t>Panoramic radiography of the liver. Displacement of the dome of the diaphragm by a tumor of the liver</a:t>
            </a:r>
            <a:endParaRPr lang="ru-RU" sz="3200" dirty="0"/>
          </a:p>
        </p:txBody>
      </p:sp>
      <p:sp>
        <p:nvSpPr>
          <p:cNvPr id="3" name="Объект 2"/>
          <p:cNvSpPr>
            <a:spLocks noGrp="1"/>
          </p:cNvSpPr>
          <p:nvPr>
            <p:ph idx="1"/>
          </p:nvPr>
        </p:nvSpPr>
        <p:spPr>
          <a:xfrm>
            <a:off x="0" y="1412875"/>
            <a:ext cx="9036050" cy="5256213"/>
          </a:xfrm>
        </p:spPr>
        <p:txBody>
          <a:bodyPr/>
          <a:lstStyle/>
          <a:p>
            <a:pPr>
              <a:defRPr/>
            </a:pPr>
            <a:endParaRPr lang="ru-RU"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Rot="1" noChangeArrowheads="1"/>
          </p:cNvSpPr>
          <p:nvPr>
            <p:ph type="title"/>
          </p:nvPr>
        </p:nvSpPr>
        <p:spPr>
          <a:xfrm>
            <a:off x="301625" y="152400"/>
            <a:ext cx="8540750" cy="762000"/>
          </a:xfrm>
        </p:spPr>
        <p:txBody>
          <a:bodyPr/>
          <a:lstStyle/>
          <a:p>
            <a:pPr eaLnBrk="1" hangingPunct="1">
              <a:defRPr/>
            </a:pPr>
            <a:r>
              <a:rPr lang="en-US" sz="3200" b="1" dirty="0">
                <a:latin typeface="Times New Roman" pitchFamily="18" charset="0"/>
              </a:rPr>
              <a:t>DIAGNOSIS OF OBSTRUCTIVE JAUNDICE</a:t>
            </a:r>
            <a:endParaRPr lang="ru-RU" sz="3200" b="1" dirty="0">
              <a:latin typeface="Times New Roman" pitchFamily="18" charset="0"/>
            </a:endParaRPr>
          </a:p>
        </p:txBody>
      </p:sp>
      <p:sp>
        <p:nvSpPr>
          <p:cNvPr id="158722" name="Rectangle 2"/>
          <p:cNvSpPr>
            <a:spLocks noGrp="1" noRot="1" noChangeArrowheads="1"/>
          </p:cNvSpPr>
          <p:nvPr>
            <p:ph type="body" sz="half" idx="2"/>
          </p:nvPr>
        </p:nvSpPr>
        <p:spPr>
          <a:xfrm>
            <a:off x="5181600" y="1600200"/>
            <a:ext cx="3962400" cy="4498975"/>
          </a:xfrm>
        </p:spPr>
        <p:txBody>
          <a:bodyPr/>
          <a:lstStyle/>
          <a:p>
            <a:pPr marL="0" indent="0" eaLnBrk="1" hangingPunct="1">
              <a:buFontTx/>
              <a:buNone/>
              <a:defRPr/>
            </a:pPr>
            <a:r>
              <a:rPr lang="en-US" dirty="0">
                <a:latin typeface="Times New Roman" pitchFamily="18" charset="0"/>
              </a:rPr>
              <a:t>X-ray methods (development of the duodenum contour in a patient with a tumor of the pancreatic head) - better in conditions of hypotension (</a:t>
            </a:r>
            <a:r>
              <a:rPr lang="en-US" dirty="0" err="1">
                <a:latin typeface="Times New Roman" pitchFamily="18" charset="0"/>
              </a:rPr>
              <a:t>metacin</a:t>
            </a:r>
            <a:r>
              <a:rPr lang="en-US" dirty="0">
                <a:latin typeface="Times New Roman" pitchFamily="18" charset="0"/>
              </a:rPr>
              <a:t>)</a:t>
            </a:r>
            <a:r>
              <a:rPr lang="ru-RU" dirty="0">
                <a:latin typeface="Times New Roman" pitchFamily="18" charset="0"/>
              </a:rPr>
              <a:t>	</a:t>
            </a:r>
          </a:p>
        </p:txBody>
      </p:sp>
      <p:pic>
        <p:nvPicPr>
          <p:cNvPr id="41988" name="Picture 5" descr="DSCN1744-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6200" y="838200"/>
            <a:ext cx="4887913" cy="59436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16632"/>
            <a:ext cx="8229600" cy="977900"/>
          </a:xfrm>
        </p:spPr>
        <p:txBody>
          <a:bodyPr/>
          <a:lstStyle/>
          <a:p>
            <a:pPr algn="ctr" eaLnBrk="1" hangingPunct="1">
              <a:defRPr/>
            </a:pPr>
            <a:r>
              <a:rPr lang="en-US" sz="3200" b="1" dirty="0"/>
              <a:t>DEPLOYMENT OF THE CONTOUR OF THE DUODENUM</a:t>
            </a:r>
            <a:endParaRPr lang="ru-RU" sz="3200" b="1" dirty="0"/>
          </a:p>
        </p:txBody>
      </p:sp>
      <p:pic>
        <p:nvPicPr>
          <p:cNvPr id="43011" name="Picture 3" descr="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1279525"/>
            <a:ext cx="6264275" cy="5245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G_058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8175" y="115888"/>
            <a:ext cx="5688013" cy="6265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p:cNvSpPr>
            <a:spLocks noGrp="1" noRot="1" noChangeArrowheads="1"/>
          </p:cNvSpPr>
          <p:nvPr>
            <p:ph type="title"/>
          </p:nvPr>
        </p:nvSpPr>
        <p:spPr>
          <a:xfrm>
            <a:off x="428625" y="5000625"/>
            <a:ext cx="8229600" cy="1143000"/>
          </a:xfrm>
        </p:spPr>
        <p:txBody>
          <a:bodyPr/>
          <a:lstStyle/>
          <a:p>
            <a:pPr eaLnBrk="1" hangingPunct="1">
              <a:defRPr/>
            </a:pPr>
            <a:r>
              <a:rPr lang="en-US" sz="3200" dirty="0"/>
              <a:t>Ultrasound</a:t>
            </a:r>
            <a:r>
              <a:rPr lang="ru-RU" sz="3200" dirty="0"/>
              <a:t>.</a:t>
            </a:r>
            <a:r>
              <a:rPr lang="en-US" sz="3200" dirty="0"/>
              <a:t> Choledocholithiasis 1) common bile duct, 2) portal vein, 3) stone.</a:t>
            </a:r>
            <a:endParaRPr lang="ru-RU" sz="3200" dirty="0"/>
          </a:p>
        </p:txBody>
      </p:sp>
      <p:pic>
        <p:nvPicPr>
          <p:cNvPr id="24579" name="Содержимое 4" descr="Холедохолитиаз.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00188" y="357188"/>
            <a:ext cx="6088062" cy="4333875"/>
          </a:xfrm>
        </p:spPr>
      </p:pic>
    </p:spTree>
    <p:extLst>
      <p:ext uri="{BB962C8B-B14F-4D97-AF65-F5344CB8AC3E}">
        <p14:creationId xmlns:p14="http://schemas.microsoft.com/office/powerpoint/2010/main" val="2154302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292100"/>
            <a:ext cx="8229600" cy="833438"/>
          </a:xfrm>
        </p:spPr>
        <p:txBody>
          <a:bodyPr/>
          <a:lstStyle/>
          <a:p>
            <a:pPr algn="ctr" eaLnBrk="1" hangingPunct="1">
              <a:defRPr/>
            </a:pPr>
            <a:r>
              <a:rPr lang="en-US" sz="3000" b="1" dirty="0"/>
              <a:t>Ultrasound - cyst of the common bile duct</a:t>
            </a:r>
            <a:endParaRPr lang="ru-RU" sz="3000" b="1" dirty="0"/>
          </a:p>
        </p:txBody>
      </p:sp>
      <p:pic>
        <p:nvPicPr>
          <p:cNvPr id="4608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12" t="2589" r="2222"/>
          <a:stretch>
            <a:fillRect/>
          </a:stretch>
        </p:blipFill>
        <p:spPr>
          <a:xfrm>
            <a:off x="1258888" y="1268413"/>
            <a:ext cx="6265862" cy="5416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УЗИ. Псевдокиста поджелудочной железы при остром панкреатите в виде анэхогенного образования с четкими контурами, однородной структурой, с наличием гиперэхогенных включений (детрит поджелудочной железы)."/>
          <p:cNvPicPr>
            <a:picLocks noChangeAspect="1" noChangeArrowheads="1"/>
          </p:cNvPicPr>
          <p:nvPr/>
        </p:nvPicPr>
        <p:blipFill>
          <a:blip r:embed="rId2">
            <a:lum contrast="36000"/>
            <a:extLst>
              <a:ext uri="{28A0092B-C50C-407E-A947-70E740481C1C}">
                <a14:useLocalDpi xmlns:a14="http://schemas.microsoft.com/office/drawing/2010/main" val="0"/>
              </a:ext>
            </a:extLst>
          </a:blip>
          <a:srcRect r="4646"/>
          <a:stretch>
            <a:fillRect/>
          </a:stretch>
        </p:blipFill>
        <p:spPr bwMode="auto">
          <a:xfrm>
            <a:off x="250825" y="188913"/>
            <a:ext cx="8640763" cy="6551612"/>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92100"/>
            <a:ext cx="8229600" cy="688975"/>
          </a:xfrm>
        </p:spPr>
        <p:txBody>
          <a:bodyPr/>
          <a:lstStyle/>
          <a:p>
            <a:pPr eaLnBrk="1" hangingPunct="1">
              <a:defRPr/>
            </a:pPr>
            <a:r>
              <a:rPr lang="en-US" dirty="0"/>
              <a:t>Ultrasound</a:t>
            </a:r>
            <a:r>
              <a:rPr lang="ru-RU" dirty="0"/>
              <a:t>.</a:t>
            </a:r>
            <a:r>
              <a:rPr lang="en-US" dirty="0"/>
              <a:t> Gall bladder cancer.</a:t>
            </a:r>
            <a:endParaRPr lang="ru-RU" dirty="0"/>
          </a:p>
        </p:txBody>
      </p:sp>
      <p:pic>
        <p:nvPicPr>
          <p:cNvPr id="48131" name="Picture 3" descr="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412875"/>
            <a:ext cx="7416800" cy="5141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Grp="1" noRot="1" noChangeArrowheads="1"/>
          </p:cNvSpPr>
          <p:nvPr>
            <p:ph type="title"/>
          </p:nvPr>
        </p:nvSpPr>
        <p:spPr>
          <a:xfrm>
            <a:off x="428625" y="5857875"/>
            <a:ext cx="8229600" cy="1000125"/>
          </a:xfrm>
        </p:spPr>
        <p:txBody>
          <a:bodyPr/>
          <a:lstStyle/>
          <a:p>
            <a:pPr eaLnBrk="1" hangingPunct="1">
              <a:defRPr/>
            </a:pPr>
            <a:r>
              <a:rPr lang="en-US" sz="3200" dirty="0"/>
              <a:t>Surgical anatomy of the gall bladder and the bile duct</a:t>
            </a:r>
            <a:endParaRPr lang="ru-RU" sz="3200" dirty="0"/>
          </a:p>
        </p:txBody>
      </p:sp>
      <p:pic>
        <p:nvPicPr>
          <p:cNvPr id="6147" name="Содержимое 6" descr="желч.пуз.и протоки.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57438" y="214313"/>
            <a:ext cx="4071937" cy="5673725"/>
          </a:xfrm>
        </p:spPr>
      </p:pic>
    </p:spTree>
    <p:extLst>
      <p:ext uri="{BB962C8B-B14F-4D97-AF65-F5344CB8AC3E}">
        <p14:creationId xmlns:p14="http://schemas.microsoft.com/office/powerpoint/2010/main" val="2563976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64163" y="1412875"/>
            <a:ext cx="3609975" cy="1143000"/>
          </a:xfrm>
        </p:spPr>
        <p:txBody>
          <a:bodyPr/>
          <a:lstStyle/>
          <a:p>
            <a:pPr eaLnBrk="1" hangingPunct="1">
              <a:defRPr/>
            </a:pPr>
            <a:r>
              <a:rPr lang="ru-RU" sz="4000" dirty="0"/>
              <a:t>   </a:t>
            </a:r>
            <a:r>
              <a:rPr lang="en-US" sz="4000" b="1" dirty="0"/>
              <a:t>Ultrasound Primary liver cancer.</a:t>
            </a:r>
            <a:endParaRPr lang="ru-RU" sz="4000" dirty="0"/>
          </a:p>
        </p:txBody>
      </p:sp>
      <p:pic>
        <p:nvPicPr>
          <p:cNvPr id="49155" name="Picture 3" descr="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333375"/>
            <a:ext cx="4568825" cy="6264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525"/>
            <a:ext cx="9144000" cy="1474788"/>
          </a:xfrm>
        </p:spPr>
        <p:txBody>
          <a:bodyPr/>
          <a:lstStyle/>
          <a:p>
            <a:pPr algn="ctr">
              <a:defRPr/>
            </a:pPr>
            <a:r>
              <a:rPr lang="en-US" sz="3600" dirty="0"/>
              <a:t>Ultrasound scan </a:t>
            </a:r>
            <a:br>
              <a:rPr lang="ru-RU" sz="3600" dirty="0"/>
            </a:br>
            <a:r>
              <a:rPr lang="en-US" sz="3600" dirty="0"/>
              <a:t>The classic structure of echinococcal liver cysts</a:t>
            </a:r>
            <a:endParaRPr lang="ru-RU" sz="3600" dirty="0"/>
          </a:p>
        </p:txBody>
      </p:sp>
      <p:pic>
        <p:nvPicPr>
          <p:cNvPr id="50179" name="Picture 5" descr="УЗИ 27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81" t="2756" r="33931" b="5952"/>
          <a:stretch>
            <a:fillRect/>
          </a:stretch>
        </p:blipFill>
        <p:spPr>
          <a:xfrm>
            <a:off x="827088" y="1700213"/>
            <a:ext cx="7489825" cy="4999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3"/>
          <p:cNvSpPr txBox="1">
            <a:spLocks/>
          </p:cNvSpPr>
          <p:nvPr/>
        </p:nvSpPr>
        <p:spPr bwMode="auto">
          <a:xfrm>
            <a:off x="4770438" y="714375"/>
            <a:ext cx="4194175" cy="583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a:lstStyle>
          <a:p>
            <a:pPr>
              <a:defRPr/>
            </a:pPr>
            <a:r>
              <a:rPr lang="en-US" sz="2000" kern="0" dirty="0"/>
              <a:t>A distinct double outline of the structure of a small parasitic cyst</a:t>
            </a:r>
            <a:endParaRPr lang="ru-RU" sz="2000" kern="0" dirty="0"/>
          </a:p>
        </p:txBody>
      </p:sp>
      <p:sp>
        <p:nvSpPr>
          <p:cNvPr id="3" name="Заголовок 2"/>
          <p:cNvSpPr>
            <a:spLocks noGrp="1"/>
          </p:cNvSpPr>
          <p:nvPr>
            <p:ph type="title"/>
          </p:nvPr>
        </p:nvSpPr>
        <p:spPr>
          <a:xfrm>
            <a:off x="165100" y="106363"/>
            <a:ext cx="8661400" cy="608012"/>
          </a:xfrm>
        </p:spPr>
        <p:txBody>
          <a:bodyPr/>
          <a:lstStyle/>
          <a:p>
            <a:pPr algn="ctr">
              <a:defRPr/>
            </a:pPr>
            <a:r>
              <a:rPr lang="en-US" sz="3200" dirty="0"/>
              <a:t>Magnetic Resonance Imaging</a:t>
            </a:r>
            <a:endParaRPr lang="ru-RU" sz="3200" dirty="0"/>
          </a:p>
        </p:txBody>
      </p:sp>
      <p:sp>
        <p:nvSpPr>
          <p:cNvPr id="4" name="Текст 3"/>
          <p:cNvSpPr>
            <a:spLocks noGrp="1"/>
          </p:cNvSpPr>
          <p:nvPr>
            <p:ph type="body" sz="half" idx="1"/>
          </p:nvPr>
        </p:nvSpPr>
        <p:spPr>
          <a:xfrm>
            <a:off x="301625" y="714375"/>
            <a:ext cx="4194175" cy="6027738"/>
          </a:xfrm>
        </p:spPr>
        <p:txBody>
          <a:bodyPr/>
          <a:lstStyle/>
          <a:p>
            <a:pPr>
              <a:defRPr/>
            </a:pPr>
            <a:r>
              <a:rPr lang="en-US" sz="2000" dirty="0"/>
              <a:t>Exfoliation of the chitinous membrane of the echinococcal cyst</a:t>
            </a:r>
            <a:endParaRPr lang="ru-RU" sz="2000" dirty="0"/>
          </a:p>
        </p:txBody>
      </p:sp>
      <p:pic>
        <p:nvPicPr>
          <p:cNvPr id="51205" name="Picture 5" descr="МРТ 27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52002" t="3651" r="2496" b="21155"/>
          <a:stretch>
            <a:fillRect/>
          </a:stretch>
        </p:blipFill>
        <p:spPr>
          <a:xfrm>
            <a:off x="4484688" y="1844675"/>
            <a:ext cx="4537075"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6" name="Picture 5" descr="МРТ 277"/>
          <p:cNvPicPr>
            <a:picLocks noChangeAspect="1" noChangeArrowheads="1"/>
          </p:cNvPicPr>
          <p:nvPr/>
        </p:nvPicPr>
        <p:blipFill>
          <a:blip r:embed="rId2">
            <a:extLst>
              <a:ext uri="{28A0092B-C50C-407E-A947-70E740481C1C}">
                <a14:useLocalDpi xmlns:a14="http://schemas.microsoft.com/office/drawing/2010/main" val="0"/>
              </a:ext>
            </a:extLst>
          </a:blip>
          <a:srcRect l="3905" t="2989" r="51373" b="19495"/>
          <a:stretch>
            <a:fillRect/>
          </a:stretch>
        </p:blipFill>
        <p:spPr bwMode="auto">
          <a:xfrm>
            <a:off x="468313" y="1844675"/>
            <a:ext cx="3816350" cy="444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dirty="0">
                <a:effectLst/>
              </a:rPr>
              <a:t>Magnetic resonance </a:t>
            </a:r>
            <a:r>
              <a:rPr lang="en-US" sz="3200" dirty="0" err="1">
                <a:effectLst/>
              </a:rPr>
              <a:t>cholangiopancreatography</a:t>
            </a:r>
            <a:r>
              <a:rPr lang="en-US" sz="3200" dirty="0">
                <a:effectLst/>
              </a:rPr>
              <a:t> (MRCP)</a:t>
            </a:r>
            <a:br>
              <a:rPr lang="ru-RU" sz="3200" dirty="0"/>
            </a:br>
            <a:endParaRPr lang="ru-RU" sz="3200" dirty="0"/>
          </a:p>
        </p:txBody>
      </p:sp>
      <p:sp>
        <p:nvSpPr>
          <p:cNvPr id="3" name="Объект 2"/>
          <p:cNvSpPr>
            <a:spLocks noGrp="1"/>
          </p:cNvSpPr>
          <p:nvPr>
            <p:ph idx="1"/>
          </p:nvPr>
        </p:nvSpPr>
        <p:spPr/>
        <p:txBody>
          <a:bodyPr/>
          <a:lstStyle/>
          <a:p>
            <a:pPr marL="0" indent="0">
              <a:buNone/>
            </a:pPr>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201614"/>
            <a:ext cx="5544616" cy="5544616"/>
          </a:xfrm>
          <a:prstGeom prst="rect">
            <a:avLst/>
          </a:prstGeom>
        </p:spPr>
      </p:pic>
    </p:spTree>
    <p:extLst>
      <p:ext uri="{BB962C8B-B14F-4D97-AF65-F5344CB8AC3E}">
        <p14:creationId xmlns:p14="http://schemas.microsoft.com/office/powerpoint/2010/main" val="710577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5888"/>
            <a:ext cx="8229600" cy="936624"/>
          </a:xfrm>
        </p:spPr>
        <p:txBody>
          <a:bodyPr/>
          <a:lstStyle/>
          <a:p>
            <a:pPr>
              <a:defRPr/>
            </a:pPr>
            <a:r>
              <a:rPr lang="en-US" sz="3200" dirty="0"/>
              <a:t>Echinococcal cysts</a:t>
            </a:r>
            <a:r>
              <a:rPr lang="ru-RU" sz="3200" dirty="0"/>
              <a:t> (</a:t>
            </a:r>
            <a:r>
              <a:rPr lang="ru-RU" sz="2800" dirty="0"/>
              <a:t>дочерние пузыри эхинококковой кисты</a:t>
            </a:r>
            <a:r>
              <a:rPr lang="ru-RU" sz="3200" dirty="0"/>
              <a:t>)</a:t>
            </a:r>
          </a:p>
        </p:txBody>
      </p:sp>
      <p:pic>
        <p:nvPicPr>
          <p:cNvPr id="52227" name="Picture 5" descr="Рис 12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644" t="5022" r="7381" b="17268"/>
          <a:stretch>
            <a:fillRect/>
          </a:stretch>
        </p:blipFill>
        <p:spPr>
          <a:xfrm>
            <a:off x="2159000" y="1628775"/>
            <a:ext cx="482600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95288" y="-315913"/>
            <a:ext cx="8229600" cy="1384301"/>
          </a:xfrm>
        </p:spPr>
        <p:txBody>
          <a:bodyPr/>
          <a:lstStyle/>
          <a:p>
            <a:pPr eaLnBrk="1" hangingPunct="1">
              <a:defRPr/>
            </a:pPr>
            <a:r>
              <a:rPr lang="en-US" sz="3600" dirty="0"/>
              <a:t>Scintigraphy</a:t>
            </a:r>
            <a:r>
              <a:rPr lang="ru-RU" sz="3200" dirty="0"/>
              <a:t> </a:t>
            </a:r>
            <a:r>
              <a:rPr lang="ru-RU" sz="2800" dirty="0"/>
              <a:t>(</a:t>
            </a:r>
            <a:r>
              <a:rPr lang="ru-RU" sz="2800" dirty="0" err="1"/>
              <a:t>Бенг</a:t>
            </a:r>
            <a:r>
              <a:rPr lang="ru-RU" sz="2800" dirty="0"/>
              <a:t>. розовый, золото) </a:t>
            </a:r>
          </a:p>
        </p:txBody>
      </p:sp>
      <p:pic>
        <p:nvPicPr>
          <p:cNvPr id="53251" name="Picture 3" descr="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5656" y="1196752"/>
            <a:ext cx="6696075" cy="5186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95288" y="-242888"/>
            <a:ext cx="8229600" cy="1384301"/>
          </a:xfrm>
        </p:spPr>
        <p:txBody>
          <a:bodyPr/>
          <a:lstStyle/>
          <a:p>
            <a:pPr algn="ctr" eaLnBrk="1" hangingPunct="1">
              <a:defRPr/>
            </a:pPr>
            <a:r>
              <a:rPr lang="en-US" sz="2800" dirty="0"/>
              <a:t>Scheme of percutaneous transhepatic cholangiography</a:t>
            </a:r>
            <a:endParaRPr lang="ru-RU" sz="2800" b="1" dirty="0"/>
          </a:p>
        </p:txBody>
      </p:sp>
      <p:pic>
        <p:nvPicPr>
          <p:cNvPr id="5529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7950" y="954088"/>
            <a:ext cx="8640763" cy="5578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effectLst/>
            </a:endParaRPr>
          </a:p>
        </p:txBody>
      </p:sp>
      <p:sp>
        <p:nvSpPr>
          <p:cNvPr id="307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effectLst/>
            </a:endParaRPr>
          </a:p>
        </p:txBody>
      </p:sp>
      <p:pic>
        <p:nvPicPr>
          <p:cNvPr id="30724" name="Picture 4" descr="ydpo-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492125"/>
            <a:ext cx="7920037"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7487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Rot="1" noChangeArrowheads="1"/>
          </p:cNvSpPr>
          <p:nvPr>
            <p:ph type="title"/>
          </p:nvPr>
        </p:nvSpPr>
        <p:spPr>
          <a:xfrm>
            <a:off x="457200" y="188640"/>
            <a:ext cx="8229600" cy="5760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dirty="0">
                <a:effectLst/>
              </a:rPr>
              <a:t>Percutaneous biliary drainage</a:t>
            </a:r>
            <a:endParaRPr lang="ru-RU" altLang="ru-RU" dirty="0">
              <a:effectLst/>
            </a:endParaRPr>
          </a:p>
        </p:txBody>
      </p:sp>
      <p:sp>
        <p:nvSpPr>
          <p:cNvPr id="28675" name="Rectangle 6"/>
          <p:cNvSpPr>
            <a:spLocks noGrp="1" noChangeArrowheads="1"/>
          </p:cNvSpPr>
          <p:nvPr>
            <p:ph type="body" sz="half" idx="2"/>
          </p:nvPr>
        </p:nvSpPr>
        <p:spPr>
          <a:xfrm>
            <a:off x="457200" y="5229225"/>
            <a:ext cx="8229600"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None/>
            </a:pPr>
            <a:r>
              <a:rPr lang="en-US" altLang="ru-RU" sz="2800" dirty="0">
                <a:effectLst/>
                <a:latin typeface="Arial" charset="0"/>
              </a:rPr>
              <a:t>Percutaneous transhepatic cholangiography of a patient with cicatricial stricture of a segmental bile duct with </a:t>
            </a:r>
            <a:r>
              <a:rPr lang="en-US" altLang="ru-RU" sz="2800" dirty="0" err="1">
                <a:effectLst/>
                <a:latin typeface="Arial" charset="0"/>
              </a:rPr>
              <a:t>miliary</a:t>
            </a:r>
            <a:r>
              <a:rPr lang="en-US" altLang="ru-RU" sz="2800" dirty="0">
                <a:effectLst/>
                <a:latin typeface="Arial" charset="0"/>
              </a:rPr>
              <a:t> abscesses.</a:t>
            </a:r>
            <a:endParaRPr lang="ru-RU" altLang="ru-RU" sz="2800" dirty="0">
              <a:effectLst/>
              <a:latin typeface="Arial" charset="0"/>
            </a:endParaRPr>
          </a:p>
        </p:txBody>
      </p:sp>
      <p:pic>
        <p:nvPicPr>
          <p:cNvPr id="28676" name="Picture 7" descr="ЧЧХГ"/>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8313" y="908720"/>
            <a:ext cx="8280400" cy="3869655"/>
          </a:xfrm>
        </p:spPr>
      </p:pic>
    </p:spTree>
    <p:extLst>
      <p:ext uri="{BB962C8B-B14F-4D97-AF65-F5344CB8AC3E}">
        <p14:creationId xmlns:p14="http://schemas.microsoft.com/office/powerpoint/2010/main" val="1532194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Rot="1" noChangeArrowheads="1"/>
          </p:cNvSpPr>
          <p:nvPr>
            <p:ph type="title"/>
          </p:nvPr>
        </p:nvSpPr>
        <p:spPr>
          <a:xfrm>
            <a:off x="457200" y="116632"/>
            <a:ext cx="8229600" cy="5760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dirty="0">
                <a:effectLst/>
              </a:rPr>
              <a:t>Percutaneous biliary drainage</a:t>
            </a:r>
            <a:endParaRPr lang="ru-RU" altLang="ru-RU" dirty="0">
              <a:effectLst/>
            </a:endParaRPr>
          </a:p>
        </p:txBody>
      </p:sp>
      <p:sp>
        <p:nvSpPr>
          <p:cNvPr id="29699" name="Rectangle 9"/>
          <p:cNvSpPr>
            <a:spLocks noGrp="1" noChangeArrowheads="1"/>
          </p:cNvSpPr>
          <p:nvPr>
            <p:ph type="body" sz="half" idx="2"/>
          </p:nvPr>
        </p:nvSpPr>
        <p:spPr>
          <a:xfrm>
            <a:off x="457200" y="5949279"/>
            <a:ext cx="8229600" cy="5753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buNone/>
            </a:pPr>
            <a:r>
              <a:rPr lang="en-US" altLang="ru-RU" sz="2800" dirty="0">
                <a:effectLst/>
                <a:latin typeface="Arial" charset="0"/>
              </a:rPr>
              <a:t>Cicatricial stricture of the common hepatic duct.</a:t>
            </a:r>
            <a:endParaRPr lang="ru-RU" altLang="ru-RU" sz="2800" dirty="0">
              <a:effectLst/>
              <a:latin typeface="Arial" charset="0"/>
            </a:endParaRPr>
          </a:p>
        </p:txBody>
      </p:sp>
      <p:pic>
        <p:nvPicPr>
          <p:cNvPr id="29700" name="Picture 10" descr="ЧЧХГ_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71600" y="692696"/>
            <a:ext cx="7561262" cy="5037138"/>
          </a:xfrm>
        </p:spPr>
      </p:pic>
    </p:spTree>
    <p:extLst>
      <p:ext uri="{BB962C8B-B14F-4D97-AF65-F5344CB8AC3E}">
        <p14:creationId xmlns:p14="http://schemas.microsoft.com/office/powerpoint/2010/main" val="4192226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Rot="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endParaRPr lang="ru-RU" altLang="ru-RU">
              <a:effectLst/>
            </a:endParaRPr>
          </a:p>
        </p:txBody>
      </p:sp>
      <p:sp>
        <p:nvSpPr>
          <p:cNvPr id="7171" name="Rectangle 6"/>
          <p:cNvSpPr>
            <a:spLocks noGrp="1" noChangeArrowheads="1"/>
          </p:cNvSpPr>
          <p:nvPr>
            <p:ph type="body" sz="half" idx="2"/>
          </p:nvPr>
        </p:nvSpPr>
        <p:spPr>
          <a:xfrm>
            <a:off x="179388" y="5229225"/>
            <a:ext cx="8964612" cy="1628775"/>
          </a:xfrm>
          <a:noFill/>
          <a:extLst>
            <a:ext uri="{909E8E84-426E-40DD-AFC4-6F175D3DCCD1}">
              <a14:hiddenFill xmlns:a14="http://schemas.microsoft.com/office/drawing/2010/main">
                <a:solidFill>
                  <a:srgbClr val="FFFFFF"/>
                </a:solidFill>
              </a14:hiddenFill>
            </a:ext>
          </a:extLst>
        </p:spPr>
        <p:txBody>
          <a:bodyPr/>
          <a:lstStyle/>
          <a:p>
            <a:pPr algn="ctr">
              <a:lnSpc>
                <a:spcPct val="90000"/>
              </a:lnSpc>
              <a:buNone/>
            </a:pPr>
            <a:r>
              <a:rPr lang="en-US" altLang="ru-RU" sz="2000" dirty="0" err="1">
                <a:effectLst/>
                <a:latin typeface="Arial" charset="0"/>
              </a:rPr>
              <a:t>Calot's</a:t>
            </a:r>
            <a:r>
              <a:rPr lang="en-US" altLang="ru-RU" sz="2000" dirty="0">
                <a:effectLst/>
                <a:latin typeface="Arial" charset="0"/>
              </a:rPr>
              <a:t> triangle</a:t>
            </a:r>
            <a:r>
              <a:rPr lang="ru-RU" altLang="ru-RU" sz="2000" dirty="0">
                <a:effectLst/>
                <a:latin typeface="Arial" charset="0"/>
              </a:rPr>
              <a:t> (Треугольник </a:t>
            </a:r>
            <a:r>
              <a:rPr lang="ru-RU" altLang="ru-RU" sz="2000" dirty="0" err="1">
                <a:effectLst/>
                <a:latin typeface="Arial" charset="0"/>
              </a:rPr>
              <a:t>Кало</a:t>
            </a:r>
            <a:r>
              <a:rPr lang="ru-RU" altLang="ru-RU" sz="2000" dirty="0">
                <a:effectLst/>
                <a:latin typeface="Arial" charset="0"/>
              </a:rPr>
              <a:t>)</a:t>
            </a:r>
          </a:p>
          <a:p>
            <a:pPr>
              <a:lnSpc>
                <a:spcPct val="90000"/>
              </a:lnSpc>
              <a:buNone/>
            </a:pPr>
            <a:r>
              <a:rPr lang="ru-RU" altLang="ru-RU" sz="2000" dirty="0">
                <a:effectLst/>
                <a:latin typeface="Arial" charset="0"/>
              </a:rPr>
              <a:t>      1 – </a:t>
            </a:r>
            <a:r>
              <a:rPr lang="en-US" altLang="ru-RU" sz="2000" dirty="0">
                <a:effectLst/>
                <a:latin typeface="Arial" charset="0"/>
              </a:rPr>
              <a:t>cystic duct</a:t>
            </a:r>
            <a:r>
              <a:rPr lang="ru-RU" altLang="ru-RU" sz="2000" dirty="0">
                <a:effectLst/>
                <a:latin typeface="Arial" charset="0"/>
              </a:rPr>
              <a:t>; 2 – </a:t>
            </a:r>
            <a:r>
              <a:rPr lang="en-US" altLang="ru-RU" sz="2000" dirty="0">
                <a:effectLst/>
                <a:latin typeface="Arial" charset="0"/>
              </a:rPr>
              <a:t>cystic artery</a:t>
            </a:r>
            <a:r>
              <a:rPr lang="ru-RU" altLang="ru-RU" sz="2000" dirty="0">
                <a:effectLst/>
                <a:latin typeface="Arial" charset="0"/>
              </a:rPr>
              <a:t> (пузырная артерия); 3 – правая и левая печеночная артерии; 4 – </a:t>
            </a:r>
            <a:r>
              <a:rPr lang="ru-RU" sz="2000" dirty="0" err="1">
                <a:effectLst/>
                <a:latin typeface="Arial" panose="020B0604020202020204" pitchFamily="34" charset="0"/>
                <a:cs typeface="Arial" panose="020B0604020202020204" pitchFamily="34" charset="0"/>
              </a:rPr>
              <a:t>hepatobiliary</a:t>
            </a:r>
            <a:r>
              <a:rPr lang="ru-RU" sz="2000" dirty="0">
                <a:effectLst/>
                <a:latin typeface="Arial" panose="020B0604020202020204" pitchFamily="34" charset="0"/>
                <a:cs typeface="Arial" panose="020B0604020202020204" pitchFamily="34" charset="0"/>
              </a:rPr>
              <a:t> </a:t>
            </a:r>
            <a:r>
              <a:rPr lang="ru-RU" sz="2000" dirty="0" err="1">
                <a:effectLst/>
                <a:latin typeface="Arial" panose="020B0604020202020204" pitchFamily="34" charset="0"/>
                <a:cs typeface="Arial" panose="020B0604020202020204" pitchFamily="34" charset="0"/>
              </a:rPr>
              <a:t>triangle</a:t>
            </a:r>
            <a:r>
              <a:rPr lang="ru-RU" sz="2000" dirty="0">
                <a:effectLst/>
                <a:latin typeface="Arial" panose="020B0604020202020204" pitchFamily="34" charset="0"/>
                <a:cs typeface="Arial" panose="020B0604020202020204" pitchFamily="34" charset="0"/>
              </a:rPr>
              <a:t> (</a:t>
            </a:r>
            <a:r>
              <a:rPr lang="ru-RU" altLang="ru-RU" sz="2000" dirty="0" err="1">
                <a:effectLst/>
                <a:latin typeface="Arial" charset="0"/>
              </a:rPr>
              <a:t>печеночнопузырный</a:t>
            </a:r>
            <a:r>
              <a:rPr lang="ru-RU" altLang="ru-RU" sz="2000" dirty="0">
                <a:effectLst/>
                <a:latin typeface="Arial" charset="0"/>
              </a:rPr>
              <a:t> треугольник); 5 – </a:t>
            </a:r>
            <a:r>
              <a:rPr lang="en-US" altLang="ru-RU" sz="2000" dirty="0" err="1">
                <a:effectLst/>
                <a:latin typeface="Arial" charset="0"/>
              </a:rPr>
              <a:t>Calot's</a:t>
            </a:r>
            <a:r>
              <a:rPr lang="en-US" altLang="ru-RU" sz="2000" dirty="0">
                <a:effectLst/>
                <a:latin typeface="Arial" charset="0"/>
              </a:rPr>
              <a:t> triangle</a:t>
            </a:r>
            <a:r>
              <a:rPr lang="ru-RU" altLang="ru-RU" sz="2000" dirty="0">
                <a:effectLst/>
                <a:latin typeface="Arial" charset="0"/>
              </a:rPr>
              <a:t>(Треугольник </a:t>
            </a:r>
            <a:r>
              <a:rPr lang="ru-RU" altLang="ru-RU" sz="2000" dirty="0" err="1">
                <a:effectLst/>
                <a:latin typeface="Arial" charset="0"/>
              </a:rPr>
              <a:t>Кало</a:t>
            </a:r>
            <a:r>
              <a:rPr lang="ru-RU" altLang="ru-RU" sz="2000" dirty="0">
                <a:effectLst/>
                <a:latin typeface="Arial" charset="0"/>
              </a:rPr>
              <a:t>, заштрихован); 6 – </a:t>
            </a:r>
            <a:r>
              <a:rPr lang="en-US" altLang="ru-RU" sz="2000" dirty="0">
                <a:effectLst/>
                <a:latin typeface="Arial" charset="0"/>
              </a:rPr>
              <a:t>common hepatic duct</a:t>
            </a:r>
            <a:r>
              <a:rPr lang="ru-RU" altLang="ru-RU" sz="2000" dirty="0">
                <a:effectLst/>
                <a:latin typeface="Arial" charset="0"/>
              </a:rPr>
              <a:t>; 7 – </a:t>
            </a:r>
            <a:r>
              <a:rPr lang="en-US" altLang="ru-RU" sz="2000" dirty="0">
                <a:effectLst/>
                <a:latin typeface="Arial" charset="0"/>
              </a:rPr>
              <a:t>common bile duct</a:t>
            </a:r>
            <a:r>
              <a:rPr lang="ru-RU" altLang="ru-RU" sz="2000" dirty="0">
                <a:effectLst/>
                <a:latin typeface="Arial" charset="0"/>
              </a:rPr>
              <a:t>.</a:t>
            </a:r>
          </a:p>
        </p:txBody>
      </p:sp>
      <p:pic>
        <p:nvPicPr>
          <p:cNvPr id="7172" name="Picture 7" descr="Треугольник Кало"/>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92275" y="166688"/>
            <a:ext cx="5616575" cy="4929187"/>
          </a:xfrm>
        </p:spPr>
      </p:pic>
    </p:spTree>
    <p:extLst>
      <p:ext uri="{BB962C8B-B14F-4D97-AF65-F5344CB8AC3E}">
        <p14:creationId xmlns:p14="http://schemas.microsoft.com/office/powerpoint/2010/main" val="689272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384300"/>
          </a:xfrm>
        </p:spPr>
        <p:txBody>
          <a:bodyPr/>
          <a:lstStyle/>
          <a:p>
            <a:pPr>
              <a:defRPr/>
            </a:pPr>
            <a:r>
              <a:rPr lang="en-US" sz="2800" b="1" dirty="0"/>
              <a:t>Percutaneous Transhepatic Cholangiography - </a:t>
            </a:r>
            <a:r>
              <a:rPr lang="en-US" sz="2800" b="1" dirty="0" err="1"/>
              <a:t>Confluenza</a:t>
            </a:r>
            <a:r>
              <a:rPr lang="en-US" sz="2800" b="1" dirty="0"/>
              <a:t> Tumor - </a:t>
            </a:r>
            <a:r>
              <a:rPr lang="en-US" sz="2800" b="1" dirty="0" err="1"/>
              <a:t>Klatskina</a:t>
            </a:r>
            <a:endParaRPr lang="ru-RU" sz="2800" dirty="0"/>
          </a:p>
        </p:txBody>
      </p:sp>
      <p:pic>
        <p:nvPicPr>
          <p:cNvPr id="56323"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4575" y="1687513"/>
            <a:ext cx="7054850" cy="49149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07504" y="260350"/>
            <a:ext cx="8856984" cy="1384300"/>
          </a:xfrm>
        </p:spPr>
        <p:txBody>
          <a:bodyPr/>
          <a:lstStyle/>
          <a:p>
            <a:pPr eaLnBrk="1" hangingPunct="1">
              <a:defRPr/>
            </a:pPr>
            <a:r>
              <a:rPr lang="en-US" sz="3200" dirty="0"/>
              <a:t>Percutaneous Transhepatic Cholangiography – Cholangiogram</a:t>
            </a:r>
            <a:r>
              <a:rPr lang="ru-RU" sz="3200" dirty="0"/>
              <a:t>.</a:t>
            </a:r>
            <a:r>
              <a:rPr lang="en-US" sz="3200" dirty="0"/>
              <a:t> Proximal </a:t>
            </a:r>
            <a:r>
              <a:rPr lang="en-US" sz="3200" dirty="0" err="1"/>
              <a:t>choledochus</a:t>
            </a:r>
            <a:r>
              <a:rPr lang="en-US" sz="3200" dirty="0"/>
              <a:t> tumor</a:t>
            </a:r>
            <a:r>
              <a:rPr lang="ru-RU" sz="3200" dirty="0"/>
              <a:t>.</a:t>
            </a:r>
          </a:p>
        </p:txBody>
      </p:sp>
      <p:pic>
        <p:nvPicPr>
          <p:cNvPr id="57347" name="Picture 3" descr="2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1666875"/>
            <a:ext cx="5184775" cy="490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188" y="0"/>
            <a:ext cx="8229600" cy="852488"/>
          </a:xfrm>
        </p:spPr>
        <p:txBody>
          <a:bodyPr/>
          <a:lstStyle/>
          <a:p>
            <a:pPr algn="ctr">
              <a:defRPr/>
            </a:pPr>
            <a:r>
              <a:rPr lang="en-US" sz="3200" b="1" dirty="0" err="1"/>
              <a:t>Fistulography</a:t>
            </a:r>
            <a:r>
              <a:rPr lang="en-US" sz="3200" b="1" dirty="0"/>
              <a:t> - strictures of the common bile duct</a:t>
            </a:r>
            <a:endParaRPr lang="ru-RU" sz="3200" b="1" dirty="0"/>
          </a:p>
        </p:txBody>
      </p:sp>
      <p:pic>
        <p:nvPicPr>
          <p:cNvPr id="58371"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2900" y="1125538"/>
            <a:ext cx="8497888" cy="5472112"/>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188640"/>
            <a:ext cx="9108504" cy="647700"/>
          </a:xfrm>
        </p:spPr>
        <p:txBody>
          <a:bodyPr/>
          <a:lstStyle/>
          <a:p>
            <a:pPr>
              <a:defRPr/>
            </a:pPr>
            <a:r>
              <a:rPr lang="en-US" sz="2600" b="1" dirty="0" err="1"/>
              <a:t>Fistulography</a:t>
            </a:r>
            <a:r>
              <a:rPr lang="en-US" sz="2600" b="1" dirty="0"/>
              <a:t> - strictures of the common bile duct</a:t>
            </a:r>
            <a:endParaRPr lang="ru-RU" sz="2600" dirty="0"/>
          </a:p>
        </p:txBody>
      </p:sp>
      <p:pic>
        <p:nvPicPr>
          <p:cNvPr id="59395"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l="5038" r="1334" b="6796"/>
          <a:stretch>
            <a:fillRect/>
          </a:stretch>
        </p:blipFill>
        <p:spPr>
          <a:xfrm>
            <a:off x="900113" y="1017588"/>
            <a:ext cx="7416800" cy="54356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933450" y="-1755775"/>
            <a:ext cx="8229600" cy="1384300"/>
          </a:xfrm>
        </p:spPr>
        <p:txBody>
          <a:bodyPr/>
          <a:lstStyle/>
          <a:p>
            <a:pPr eaLnBrk="1" hangingPunct="1">
              <a:defRPr/>
            </a:pPr>
            <a:r>
              <a:rPr lang="ru-RU" b="1" dirty="0" err="1"/>
              <a:t>Фистулография</a:t>
            </a:r>
            <a:r>
              <a:rPr lang="ru-RU" dirty="0"/>
              <a:t> – камень БДС</a:t>
            </a:r>
          </a:p>
        </p:txBody>
      </p:sp>
      <p:pic>
        <p:nvPicPr>
          <p:cNvPr id="604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23728" y="908721"/>
            <a:ext cx="5142934" cy="5800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Прямоугольник 1">
            <a:extLst>
              <a:ext uri="{FF2B5EF4-FFF2-40B4-BE49-F238E27FC236}">
                <a16:creationId xmlns:a16="http://schemas.microsoft.com/office/drawing/2014/main" id="{AE12A3AC-4561-4DFE-A599-36A1B0430E9D}"/>
              </a:ext>
            </a:extLst>
          </p:cNvPr>
          <p:cNvSpPr/>
          <p:nvPr/>
        </p:nvSpPr>
        <p:spPr>
          <a:xfrm>
            <a:off x="395536" y="148713"/>
            <a:ext cx="8748464" cy="646331"/>
          </a:xfrm>
          <a:prstGeom prst="rect">
            <a:avLst/>
          </a:prstGeom>
        </p:spPr>
        <p:txBody>
          <a:bodyPr wrap="square">
            <a:spAutoFit/>
          </a:bodyPr>
          <a:lstStyle/>
          <a:p>
            <a:pPr algn="ctr"/>
            <a:r>
              <a:rPr lang="ru-RU" sz="3600" dirty="0" err="1"/>
              <a:t>Fistulography</a:t>
            </a:r>
            <a:r>
              <a:rPr lang="ru-RU" sz="3600" dirty="0"/>
              <a:t> - </a:t>
            </a:r>
            <a:r>
              <a:rPr lang="ru-RU" sz="3600" dirty="0" err="1"/>
              <a:t>choledolithiasis</a:t>
            </a:r>
            <a:endParaRPr lang="ru-RU" sz="36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115888"/>
            <a:ext cx="8985250" cy="504825"/>
          </a:xfrm>
        </p:spPr>
        <p:txBody>
          <a:bodyPr/>
          <a:lstStyle/>
          <a:p>
            <a:pPr eaLnBrk="1" hangingPunct="1">
              <a:defRPr/>
            </a:pPr>
            <a:r>
              <a:rPr lang="en-US" b="1" dirty="0" err="1"/>
              <a:t>Fistulography</a:t>
            </a:r>
            <a:r>
              <a:rPr lang="en-US" b="1" dirty="0"/>
              <a:t> - </a:t>
            </a:r>
            <a:r>
              <a:rPr lang="en-US" b="1" dirty="0" err="1"/>
              <a:t>choledolithiasis</a:t>
            </a:r>
            <a:endParaRPr lang="ru-RU" dirty="0"/>
          </a:p>
        </p:txBody>
      </p:sp>
      <p:pic>
        <p:nvPicPr>
          <p:cNvPr id="614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610" t="3149" r="7607" b="6552"/>
          <a:stretch>
            <a:fillRect/>
          </a:stretch>
        </p:blipFill>
        <p:spPr>
          <a:xfrm>
            <a:off x="2268538" y="765175"/>
            <a:ext cx="5183187" cy="5716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7950" y="115888"/>
            <a:ext cx="9036050" cy="936625"/>
          </a:xfrm>
        </p:spPr>
        <p:txBody>
          <a:bodyPr/>
          <a:lstStyle/>
          <a:p>
            <a:pPr algn="ctr" eaLnBrk="1" hangingPunct="1">
              <a:defRPr/>
            </a:pPr>
            <a:r>
              <a:rPr lang="en-US" dirty="0" err="1"/>
              <a:t>Fistulography</a:t>
            </a:r>
            <a:r>
              <a:rPr lang="en-US" dirty="0"/>
              <a:t> - </a:t>
            </a:r>
            <a:r>
              <a:rPr lang="en-US" dirty="0" err="1"/>
              <a:t>choledolithiasis</a:t>
            </a:r>
            <a:endParaRPr lang="ru-RU" dirty="0"/>
          </a:p>
        </p:txBody>
      </p:sp>
      <p:pic>
        <p:nvPicPr>
          <p:cNvPr id="624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1038" y="1268413"/>
            <a:ext cx="5349875" cy="5403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792088"/>
          </a:xfrm>
        </p:spPr>
        <p:txBody>
          <a:bodyPr/>
          <a:lstStyle/>
          <a:p>
            <a:r>
              <a:rPr lang="en-US" sz="2800" dirty="0"/>
              <a:t>Endoscopic retrograde </a:t>
            </a:r>
            <a:r>
              <a:rPr lang="en-US" sz="2800" dirty="0" err="1"/>
              <a:t>cholangiopancreatography</a:t>
            </a:r>
            <a:r>
              <a:rPr lang="en-US" sz="2800" dirty="0"/>
              <a:t> (ERCP) , </a:t>
            </a:r>
            <a:r>
              <a:rPr lang="ru-RU" sz="2800" dirty="0"/>
              <a:t>ЭРХПГ</a:t>
            </a: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4382" y="836712"/>
            <a:ext cx="8855236"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2346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07950" y="0"/>
            <a:ext cx="8928100" cy="1676400"/>
          </a:xfrm>
        </p:spPr>
        <p:txBody>
          <a:bodyPr/>
          <a:lstStyle/>
          <a:p>
            <a:pPr algn="ctr" eaLnBrk="1" hangingPunct="1">
              <a:defRPr/>
            </a:pPr>
            <a:r>
              <a:rPr lang="en-US" sz="2800" b="1" dirty="0"/>
              <a:t>ERCP - stenosis of terminal </a:t>
            </a:r>
            <a:r>
              <a:rPr lang="en-US" sz="2800" b="1" dirty="0" err="1"/>
              <a:t>choledochus</a:t>
            </a:r>
            <a:r>
              <a:rPr lang="en-US" sz="2800" b="1" dirty="0"/>
              <a:t>. Narrowing it in the form of a "writing pen"</a:t>
            </a:r>
            <a:endParaRPr lang="ru-RU" sz="2800" b="1" dirty="0"/>
          </a:p>
        </p:txBody>
      </p:sp>
      <p:pic>
        <p:nvPicPr>
          <p:cNvPr id="63491"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5550" t="2100" r="7114" b="19151"/>
          <a:stretch>
            <a:fillRect/>
          </a:stretch>
        </p:blipFill>
        <p:spPr>
          <a:xfrm>
            <a:off x="2268538" y="1916113"/>
            <a:ext cx="40322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rrowheads="1"/>
          </p:cNvSpPr>
          <p:nvPr>
            <p:ph type="title"/>
          </p:nvPr>
        </p:nvSpPr>
        <p:spPr>
          <a:xfrm>
            <a:off x="301625" y="-76200"/>
            <a:ext cx="8540750" cy="838200"/>
          </a:xfrm>
        </p:spPr>
        <p:txBody>
          <a:bodyPr/>
          <a:lstStyle/>
          <a:p>
            <a:pPr eaLnBrk="1" hangingPunct="1">
              <a:defRPr/>
            </a:pPr>
            <a:r>
              <a:rPr lang="ru-RU" sz="4000" dirty="0">
                <a:latin typeface="Times New Roman" pitchFamily="18" charset="0"/>
              </a:rPr>
              <a:t>Эндоскопическое исследование</a:t>
            </a:r>
          </a:p>
        </p:txBody>
      </p:sp>
      <p:sp>
        <p:nvSpPr>
          <p:cNvPr id="177155" name="Rectangle 3"/>
          <p:cNvSpPr>
            <a:spLocks noGrp="1" noRot="1" noChangeArrowheads="1"/>
          </p:cNvSpPr>
          <p:nvPr>
            <p:ph type="body" sz="half" idx="1"/>
          </p:nvPr>
        </p:nvSpPr>
        <p:spPr>
          <a:xfrm>
            <a:off x="152400" y="1600200"/>
            <a:ext cx="3733800" cy="4498975"/>
          </a:xfrm>
        </p:spPr>
        <p:txBody>
          <a:bodyPr/>
          <a:lstStyle/>
          <a:p>
            <a:pPr marL="0" indent="0" eaLnBrk="1" hangingPunct="1">
              <a:buSzPct val="95000"/>
              <a:buFontTx/>
              <a:buNone/>
              <a:defRPr/>
            </a:pPr>
            <a:r>
              <a:rPr lang="ru-RU" sz="3000" dirty="0">
                <a:latin typeface="Times New Roman" pitchFamily="18" charset="0"/>
              </a:rPr>
              <a:t> </a:t>
            </a:r>
          </a:p>
          <a:p>
            <a:pPr marL="0" indent="0" eaLnBrk="1" hangingPunct="1">
              <a:buSzPct val="95000"/>
              <a:buFontTx/>
              <a:buNone/>
              <a:defRPr/>
            </a:pPr>
            <a:r>
              <a:rPr lang="ru-RU" sz="3000" dirty="0">
                <a:latin typeface="Times New Roman" pitchFamily="18" charset="0"/>
              </a:rPr>
              <a:t>	</a:t>
            </a:r>
            <a:r>
              <a:rPr lang="en-US" sz="3600" b="1" dirty="0">
                <a:latin typeface="Times New Roman" pitchFamily="18" charset="0"/>
              </a:rPr>
              <a:t>ERCP</a:t>
            </a:r>
          </a:p>
          <a:p>
            <a:pPr marL="0" indent="0" eaLnBrk="1" hangingPunct="1">
              <a:buSzPct val="95000"/>
              <a:buFontTx/>
              <a:buNone/>
              <a:defRPr/>
            </a:pPr>
            <a:r>
              <a:rPr lang="en-US" sz="3600" b="1" dirty="0">
                <a:latin typeface="Times New Roman" pitchFamily="18" charset="0"/>
              </a:rPr>
              <a:t>  (</a:t>
            </a:r>
            <a:r>
              <a:rPr lang="en-US" sz="3600" b="1" dirty="0" err="1">
                <a:latin typeface="Times New Roman" pitchFamily="18" charset="0"/>
              </a:rPr>
              <a:t>choledocholiasis</a:t>
            </a:r>
            <a:r>
              <a:rPr lang="en-US" sz="3600" b="1" dirty="0">
                <a:latin typeface="Times New Roman" pitchFamily="18" charset="0"/>
              </a:rPr>
              <a:t>)</a:t>
            </a:r>
            <a:endParaRPr lang="ru-RU" sz="3600" b="1" dirty="0">
              <a:latin typeface="Times New Roman" pitchFamily="18" charset="0"/>
            </a:endParaRPr>
          </a:p>
        </p:txBody>
      </p:sp>
      <p:pic>
        <p:nvPicPr>
          <p:cNvPr id="64516" name="Picture 6" descr="DSCN175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657600" y="685800"/>
            <a:ext cx="5357813" cy="6096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47B744D-4854-4494-9DBA-DC99B06F8516}"/>
              </a:ext>
            </a:extLst>
          </p:cNvPr>
          <p:cNvSpPr/>
          <p:nvPr/>
        </p:nvSpPr>
        <p:spPr>
          <a:xfrm>
            <a:off x="202538" y="5445224"/>
            <a:ext cx="8964488" cy="830997"/>
          </a:xfrm>
          <a:prstGeom prst="rect">
            <a:avLst/>
          </a:prstGeom>
        </p:spPr>
        <p:txBody>
          <a:bodyPr wrap="square">
            <a:spAutoFit/>
          </a:bodyPr>
          <a:lstStyle/>
          <a:p>
            <a:r>
              <a:rPr lang="ru-RU" sz="2400" dirty="0" err="1"/>
              <a:t>Schematic</a:t>
            </a:r>
            <a:r>
              <a:rPr lang="ru-RU" sz="2400" dirty="0"/>
              <a:t> </a:t>
            </a:r>
            <a:r>
              <a:rPr lang="ru-RU" sz="2400" dirty="0" err="1"/>
              <a:t>diagram</a:t>
            </a:r>
            <a:r>
              <a:rPr lang="ru-RU" sz="2400" dirty="0"/>
              <a:t> </a:t>
            </a:r>
            <a:r>
              <a:rPr lang="ru-RU" sz="2400" dirty="0" err="1"/>
              <a:t>of</a:t>
            </a:r>
            <a:r>
              <a:rPr lang="ru-RU" sz="2400" dirty="0"/>
              <a:t> </a:t>
            </a:r>
            <a:r>
              <a:rPr lang="ru-RU" sz="2400" dirty="0" err="1"/>
              <a:t>the</a:t>
            </a:r>
            <a:r>
              <a:rPr lang="ru-RU" sz="2400" dirty="0"/>
              <a:t> </a:t>
            </a:r>
            <a:r>
              <a:rPr lang="ru-RU" sz="2400" dirty="0" err="1"/>
              <a:t>ampullary</a:t>
            </a:r>
            <a:r>
              <a:rPr lang="ru-RU" sz="2400" dirty="0"/>
              <a:t>, </a:t>
            </a:r>
            <a:r>
              <a:rPr lang="ru-RU" sz="2400" dirty="0" err="1"/>
              <a:t>biliary</a:t>
            </a:r>
            <a:r>
              <a:rPr lang="ru-RU" sz="2400" dirty="0"/>
              <a:t>, </a:t>
            </a:r>
            <a:r>
              <a:rPr lang="ru-RU" sz="2400" dirty="0" err="1"/>
              <a:t>and</a:t>
            </a:r>
            <a:r>
              <a:rPr lang="ru-RU" sz="2400" dirty="0"/>
              <a:t> </a:t>
            </a:r>
            <a:r>
              <a:rPr lang="ru-RU" sz="2400" dirty="0" err="1"/>
              <a:t>pancreatic</a:t>
            </a:r>
            <a:r>
              <a:rPr lang="ru-RU" sz="2400" dirty="0"/>
              <a:t> </a:t>
            </a:r>
            <a:r>
              <a:rPr lang="ru-RU" sz="2400" dirty="0" err="1"/>
              <a:t>duct</a:t>
            </a:r>
            <a:r>
              <a:rPr lang="ru-RU" sz="2400" dirty="0"/>
              <a:t> </a:t>
            </a:r>
            <a:r>
              <a:rPr lang="ru-RU" sz="2400" dirty="0" err="1"/>
              <a:t>sphincters</a:t>
            </a:r>
            <a:r>
              <a:rPr lang="ru-RU" sz="2400" dirty="0"/>
              <a:t>. </a:t>
            </a:r>
          </a:p>
        </p:txBody>
      </p:sp>
      <p:pic>
        <p:nvPicPr>
          <p:cNvPr id="4" name="Рисунок 3">
            <a:extLst>
              <a:ext uri="{FF2B5EF4-FFF2-40B4-BE49-F238E27FC236}">
                <a16:creationId xmlns:a16="http://schemas.microsoft.com/office/drawing/2014/main" id="{1A5BEF69-5E1F-4668-9CDB-EB8F07DF3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520" y="112604"/>
            <a:ext cx="5994959" cy="490057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rrowheads="1"/>
          </p:cNvSpPr>
          <p:nvPr>
            <p:ph type="title"/>
          </p:nvPr>
        </p:nvSpPr>
        <p:spPr>
          <a:xfrm>
            <a:off x="301625" y="-76200"/>
            <a:ext cx="8540750" cy="838200"/>
          </a:xfrm>
        </p:spPr>
        <p:txBody>
          <a:bodyPr/>
          <a:lstStyle/>
          <a:p>
            <a:pPr algn="ctr" eaLnBrk="1" hangingPunct="1">
              <a:defRPr/>
            </a:pPr>
            <a:endParaRPr lang="ru-RU" sz="4000" dirty="0">
              <a:latin typeface="Times New Roman" pitchFamily="18" charset="0"/>
            </a:endParaRPr>
          </a:p>
        </p:txBody>
      </p:sp>
      <p:sp>
        <p:nvSpPr>
          <p:cNvPr id="178179" name="Rectangle 3"/>
          <p:cNvSpPr>
            <a:spLocks noGrp="1" noRot="1" noChangeArrowheads="1"/>
          </p:cNvSpPr>
          <p:nvPr>
            <p:ph type="body" sz="half" idx="1"/>
          </p:nvPr>
        </p:nvSpPr>
        <p:spPr>
          <a:xfrm>
            <a:off x="152400" y="1600200"/>
            <a:ext cx="3733800" cy="4498975"/>
          </a:xfrm>
        </p:spPr>
        <p:txBody>
          <a:bodyPr/>
          <a:lstStyle/>
          <a:p>
            <a:pPr marL="0" indent="0" eaLnBrk="1" hangingPunct="1">
              <a:buSzPct val="95000"/>
              <a:buFontTx/>
              <a:buNone/>
              <a:defRPr/>
            </a:pPr>
            <a:r>
              <a:rPr lang="en-US" b="1" dirty="0">
                <a:latin typeface="Times New Roman" pitchFamily="18" charset="0"/>
              </a:rPr>
              <a:t>ERCP</a:t>
            </a:r>
          </a:p>
          <a:p>
            <a:pPr marL="0" indent="0" eaLnBrk="1" hangingPunct="1">
              <a:buSzPct val="95000"/>
              <a:buFontTx/>
              <a:buNone/>
              <a:defRPr/>
            </a:pPr>
            <a:r>
              <a:rPr lang="en-US" b="1" dirty="0">
                <a:latin typeface="Times New Roman" pitchFamily="18" charset="0"/>
              </a:rPr>
              <a:t>  (</a:t>
            </a:r>
            <a:r>
              <a:rPr lang="en-US" b="1" dirty="0" err="1">
                <a:latin typeface="Times New Roman" pitchFamily="18" charset="0"/>
              </a:rPr>
              <a:t>choledocholiasis</a:t>
            </a:r>
            <a:r>
              <a:rPr lang="en-US" b="1" dirty="0">
                <a:latin typeface="Times New Roman" pitchFamily="18" charset="0"/>
              </a:rPr>
              <a:t>)</a:t>
            </a:r>
            <a:endParaRPr lang="ru-RU" b="1" dirty="0">
              <a:latin typeface="Times New Roman" pitchFamily="18" charset="0"/>
            </a:endParaRPr>
          </a:p>
        </p:txBody>
      </p:sp>
      <p:pic>
        <p:nvPicPr>
          <p:cNvPr id="65540" name="Picture 8" descr="DSCN179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680813" y="116632"/>
            <a:ext cx="5310787" cy="6372944"/>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33338" y="188913"/>
            <a:ext cx="9110662" cy="549275"/>
          </a:xfrm>
        </p:spPr>
        <p:txBody>
          <a:bodyPr/>
          <a:lstStyle/>
          <a:p>
            <a:pPr algn="ctr" eaLnBrk="1" hangingPunct="1">
              <a:defRPr/>
            </a:pPr>
            <a:r>
              <a:rPr lang="en-US" dirty="0"/>
              <a:t>Diverticula duodenum (20%)</a:t>
            </a:r>
            <a:endParaRPr lang="ru-RU" dirty="0"/>
          </a:p>
        </p:txBody>
      </p:sp>
      <p:pic>
        <p:nvPicPr>
          <p:cNvPr id="66563" name="Picture 4" descr="рис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96975"/>
            <a:ext cx="71278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292100"/>
            <a:ext cx="9144000" cy="1049338"/>
          </a:xfrm>
        </p:spPr>
        <p:txBody>
          <a:bodyPr/>
          <a:lstStyle/>
          <a:p>
            <a:pPr eaLnBrk="1" hangingPunct="1">
              <a:defRPr/>
            </a:pPr>
            <a:r>
              <a:rPr lang="en-US" sz="4000" b="1" dirty="0"/>
              <a:t>Selective </a:t>
            </a:r>
            <a:r>
              <a:rPr lang="en-US" sz="4000" b="1" dirty="0" err="1"/>
              <a:t>celiacography</a:t>
            </a:r>
            <a:r>
              <a:rPr lang="en-US" sz="4000" b="1" dirty="0"/>
              <a:t>. Tumor of the liver.</a:t>
            </a:r>
            <a:endParaRPr lang="ru-RU" sz="4000" b="1" dirty="0"/>
          </a:p>
        </p:txBody>
      </p:sp>
      <p:pic>
        <p:nvPicPr>
          <p:cNvPr id="67587" name="Picture 3" descr="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673225"/>
            <a:ext cx="4824413" cy="5054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74638"/>
            <a:ext cx="9144000" cy="1143000"/>
          </a:xfrm>
        </p:spPr>
        <p:txBody>
          <a:bodyPr/>
          <a:lstStyle/>
          <a:p>
            <a:pPr eaLnBrk="1" hangingPunct="1">
              <a:defRPr/>
            </a:pPr>
            <a:r>
              <a:rPr lang="en-US" sz="3200" b="1" dirty="0"/>
              <a:t>Angiogram. Saccular dilatation and tumor vessels.</a:t>
            </a:r>
            <a:endParaRPr lang="ru-RU" sz="3200" dirty="0"/>
          </a:p>
        </p:txBody>
      </p:sp>
      <p:pic>
        <p:nvPicPr>
          <p:cNvPr id="68611" name="Picture 3" descr="13в"/>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595438"/>
            <a:ext cx="6480175" cy="4995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8313" y="0"/>
            <a:ext cx="8229600" cy="1143000"/>
          </a:xfrm>
        </p:spPr>
        <p:txBody>
          <a:bodyPr/>
          <a:lstStyle/>
          <a:p>
            <a:pPr algn="ctr" eaLnBrk="1" hangingPunct="1">
              <a:defRPr/>
            </a:pPr>
            <a:r>
              <a:rPr lang="en-US" sz="4000" b="1" dirty="0"/>
              <a:t>CT scan. Tumor of the liver.</a:t>
            </a:r>
            <a:endParaRPr lang="ru-RU" sz="4000" b="1" dirty="0"/>
          </a:p>
        </p:txBody>
      </p:sp>
      <p:pic>
        <p:nvPicPr>
          <p:cNvPr id="71683" name="Picture 3" descr="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412875"/>
            <a:ext cx="6677025" cy="5195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7950" y="115888"/>
            <a:ext cx="9036050" cy="1152525"/>
          </a:xfrm>
        </p:spPr>
        <p:txBody>
          <a:bodyPr/>
          <a:lstStyle/>
          <a:p>
            <a:pPr algn="ctr" eaLnBrk="1" hangingPunct="1">
              <a:defRPr/>
            </a:pPr>
            <a:r>
              <a:rPr lang="en-US" sz="4000" b="1" dirty="0"/>
              <a:t>Laparoscopy + liver cancer biopsy.</a:t>
            </a:r>
            <a:endParaRPr lang="ru-RU" sz="4000" b="1" dirty="0"/>
          </a:p>
        </p:txBody>
      </p:sp>
      <p:pic>
        <p:nvPicPr>
          <p:cNvPr id="72707" name="Picture 3" descr="3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757"/>
          <a:stretch>
            <a:fillRect/>
          </a:stretch>
        </p:blipFill>
        <p:spPr>
          <a:xfrm>
            <a:off x="2070100" y="1700213"/>
            <a:ext cx="5111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rrowheads="1"/>
          </p:cNvSpPr>
          <p:nvPr>
            <p:ph type="body" idx="1"/>
          </p:nvPr>
        </p:nvSpPr>
        <p:spPr>
          <a:xfrm>
            <a:off x="381000" y="1196752"/>
            <a:ext cx="8763000" cy="4896544"/>
          </a:xfrm>
        </p:spPr>
        <p:txBody>
          <a:bodyPr/>
          <a:lstStyle/>
          <a:p>
            <a:pPr marL="0" indent="0" eaLnBrk="1" hangingPunct="1">
              <a:buFont typeface="Wingdings" pitchFamily="2" charset="2"/>
              <a:buNone/>
              <a:defRPr/>
            </a:pPr>
            <a:r>
              <a:rPr lang="en-US" sz="4000" dirty="0">
                <a:solidFill>
                  <a:srgbClr val="FFFF00"/>
                </a:solidFill>
                <a:latin typeface="Comic Sans MS" pitchFamily="66" charset="0"/>
              </a:rPr>
              <a:t>Despite the most advanced examination methods, the proportion of coincidence of preoperative and intraoperative diagnoses is about 80 - 90%, therefore, thorough intraoperative diagnosis</a:t>
            </a:r>
            <a:endParaRPr lang="ru-RU" sz="4000" dirty="0">
              <a:solidFill>
                <a:srgbClr val="FFFF00"/>
              </a:solidFill>
              <a:latin typeface="Comic Sans MS" pitchFamily="66" charset="0"/>
            </a:endParaRPr>
          </a:p>
        </p:txBody>
      </p:sp>
      <p:sp>
        <p:nvSpPr>
          <p:cNvPr id="186371" name="Rectangle 3"/>
          <p:cNvSpPr>
            <a:spLocks noGrp="1" noRot="1" noChangeArrowheads="1"/>
          </p:cNvSpPr>
          <p:nvPr>
            <p:ph type="title"/>
          </p:nvPr>
        </p:nvSpPr>
        <p:spPr>
          <a:xfrm>
            <a:off x="468313" y="-100013"/>
            <a:ext cx="8229600" cy="1384301"/>
          </a:xfrm>
        </p:spPr>
        <p:txBody>
          <a:bodyPr/>
          <a:lstStyle/>
          <a:p>
            <a:pPr eaLnBrk="1" hangingPunct="1">
              <a:defRPr/>
            </a:pPr>
            <a:r>
              <a:rPr lang="ru-RU" sz="4800" b="1" dirty="0">
                <a:latin typeface="Times New Roman" pitchFamily="18" charset="0"/>
              </a:rPr>
              <a:t>                  </a:t>
            </a:r>
            <a:r>
              <a:rPr lang="en-US" sz="4800" b="1" dirty="0">
                <a:latin typeface="Times New Roman" pitchFamily="18" charset="0"/>
              </a:rPr>
              <a:t>Summary:</a:t>
            </a:r>
            <a:endParaRPr lang="ru-RU" sz="4800" b="1" dirty="0">
              <a:latin typeface="Times New Roman"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rrowheads="1"/>
          </p:cNvSpPr>
          <p:nvPr>
            <p:ph type="body" idx="1"/>
          </p:nvPr>
        </p:nvSpPr>
        <p:spPr>
          <a:xfrm>
            <a:off x="250825" y="1700808"/>
            <a:ext cx="8664575" cy="4928592"/>
          </a:xfrm>
        </p:spPr>
        <p:txBody>
          <a:bodyPr/>
          <a:lstStyle/>
          <a:p>
            <a:pPr marL="609600" indent="-609600" eaLnBrk="1" hangingPunct="1">
              <a:lnSpc>
                <a:spcPct val="90000"/>
              </a:lnSpc>
              <a:buFont typeface="Wingdings" pitchFamily="2" charset="2"/>
              <a:buAutoNum type="arabicPeriod"/>
              <a:defRPr/>
            </a:pPr>
            <a:r>
              <a:rPr lang="en-US" sz="3400" dirty="0">
                <a:latin typeface="Times New Roman" pitchFamily="18" charset="0"/>
              </a:rPr>
              <a:t>Inspection</a:t>
            </a:r>
          </a:p>
          <a:p>
            <a:pPr marL="609600" indent="-609600" eaLnBrk="1" hangingPunct="1">
              <a:lnSpc>
                <a:spcPct val="90000"/>
              </a:lnSpc>
              <a:buFont typeface="Wingdings" pitchFamily="2" charset="2"/>
              <a:buAutoNum type="arabicPeriod"/>
              <a:defRPr/>
            </a:pPr>
            <a:r>
              <a:rPr lang="en-US" sz="3400" dirty="0">
                <a:latin typeface="Times New Roman" pitchFamily="18" charset="0"/>
              </a:rPr>
              <a:t>Palpation of the bile ducts</a:t>
            </a:r>
          </a:p>
          <a:p>
            <a:pPr marL="609600" indent="-609600" eaLnBrk="1" hangingPunct="1">
              <a:lnSpc>
                <a:spcPct val="90000"/>
              </a:lnSpc>
              <a:buFont typeface="Wingdings" pitchFamily="2" charset="2"/>
              <a:buAutoNum type="arabicPeriod"/>
              <a:defRPr/>
            </a:pPr>
            <a:r>
              <a:rPr lang="en-US" sz="3400" dirty="0">
                <a:latin typeface="Times New Roman" pitchFamily="18" charset="0"/>
              </a:rPr>
              <a:t>Measuring the diameter of the common bile duct</a:t>
            </a:r>
          </a:p>
          <a:p>
            <a:pPr marL="609600" indent="-609600" eaLnBrk="1" hangingPunct="1">
              <a:lnSpc>
                <a:spcPct val="90000"/>
              </a:lnSpc>
              <a:buFont typeface="Wingdings" pitchFamily="2" charset="2"/>
              <a:buAutoNum type="arabicPeriod"/>
              <a:defRPr/>
            </a:pPr>
            <a:r>
              <a:rPr lang="en-US" sz="3400" dirty="0">
                <a:latin typeface="Times New Roman" pitchFamily="18" charset="0"/>
              </a:rPr>
              <a:t>Transillumination</a:t>
            </a:r>
          </a:p>
          <a:p>
            <a:pPr marL="609600" indent="-609600" eaLnBrk="1" hangingPunct="1">
              <a:lnSpc>
                <a:spcPct val="90000"/>
              </a:lnSpc>
              <a:buFont typeface="Wingdings" pitchFamily="2" charset="2"/>
              <a:buAutoNum type="arabicPeriod"/>
              <a:defRPr/>
            </a:pPr>
            <a:r>
              <a:rPr lang="en-US" sz="3400" dirty="0" err="1">
                <a:latin typeface="Times New Roman" pitchFamily="18" charset="0"/>
              </a:rPr>
              <a:t>Cholangiomanometry</a:t>
            </a:r>
            <a:endParaRPr lang="en-US" sz="3400" dirty="0">
              <a:latin typeface="Times New Roman" pitchFamily="18" charset="0"/>
            </a:endParaRPr>
          </a:p>
          <a:p>
            <a:pPr marL="609600" indent="-609600" eaLnBrk="1" hangingPunct="1">
              <a:lnSpc>
                <a:spcPct val="90000"/>
              </a:lnSpc>
              <a:buFont typeface="Wingdings" pitchFamily="2" charset="2"/>
              <a:buAutoNum type="arabicPeriod"/>
              <a:defRPr/>
            </a:pPr>
            <a:r>
              <a:rPr lang="en-US" sz="3400" dirty="0">
                <a:latin typeface="Times New Roman" pitchFamily="18" charset="0"/>
              </a:rPr>
              <a:t>Intraoperative cholangiography (</a:t>
            </a:r>
            <a:r>
              <a:rPr lang="en-US" sz="3400" dirty="0" err="1">
                <a:latin typeface="Times New Roman" pitchFamily="18" charset="0"/>
              </a:rPr>
              <a:t>IoHG</a:t>
            </a:r>
            <a:r>
              <a:rPr lang="en-US" sz="3400" dirty="0">
                <a:latin typeface="Times New Roman" pitchFamily="18" charset="0"/>
              </a:rPr>
              <a:t>) - efficiency for choledocholithiasis 90 - 95%</a:t>
            </a:r>
            <a:endParaRPr lang="ru-RU" sz="3400" i="1" dirty="0">
              <a:solidFill>
                <a:srgbClr val="FFFF00"/>
              </a:solidFill>
              <a:latin typeface="Times New Roman" pitchFamily="18" charset="0"/>
            </a:endParaRPr>
          </a:p>
        </p:txBody>
      </p:sp>
      <p:sp>
        <p:nvSpPr>
          <p:cNvPr id="188419" name="Rectangle 3"/>
          <p:cNvSpPr>
            <a:spLocks noGrp="1" noRot="1" noChangeArrowheads="1"/>
          </p:cNvSpPr>
          <p:nvPr>
            <p:ph type="title"/>
          </p:nvPr>
        </p:nvSpPr>
        <p:spPr>
          <a:xfrm>
            <a:off x="457200" y="173038"/>
            <a:ext cx="8229600" cy="1384300"/>
          </a:xfrm>
        </p:spPr>
        <p:txBody>
          <a:bodyPr/>
          <a:lstStyle/>
          <a:p>
            <a:pPr eaLnBrk="1" hangingPunct="1">
              <a:defRPr/>
            </a:pPr>
            <a:r>
              <a:rPr lang="en-US" sz="3800" b="1" dirty="0">
                <a:latin typeface="Times New Roman" pitchFamily="18" charset="0"/>
              </a:rPr>
              <a:t>INTRAOPERATIVE DIAGNOSIS OF OBSTRUCTIVE JAUNDICE</a:t>
            </a:r>
            <a:endParaRPr lang="ru-RU" sz="3800" b="1" dirty="0">
              <a:latin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Rot="1" noChangeArrowheads="1"/>
          </p:cNvSpPr>
          <p:nvPr>
            <p:ph type="title"/>
          </p:nvPr>
        </p:nvSpPr>
        <p:spPr/>
        <p:txBody>
          <a:bodyPr/>
          <a:lstStyle/>
          <a:p>
            <a:pPr algn="ctr" eaLnBrk="1" hangingPunct="1">
              <a:defRPr/>
            </a:pPr>
            <a:r>
              <a:rPr lang="en-US" sz="4000" b="1" dirty="0">
                <a:latin typeface="Times New Roman" pitchFamily="18" charset="0"/>
              </a:rPr>
              <a:t>INTRAOPERATIVE DIAGNOSIS OF</a:t>
            </a:r>
            <a:r>
              <a:rPr lang="ru-RU" sz="4000" b="1" dirty="0">
                <a:latin typeface="Times New Roman" pitchFamily="18" charset="0"/>
              </a:rPr>
              <a:t> </a:t>
            </a:r>
            <a:r>
              <a:rPr lang="en-US" sz="4000" b="1" dirty="0">
                <a:latin typeface="Times New Roman" pitchFamily="18" charset="0"/>
              </a:rPr>
              <a:t>OBSTRUCTIVE JAUNDICE</a:t>
            </a:r>
            <a:endParaRPr lang="ru-RU" sz="4000" b="1" dirty="0">
              <a:latin typeface="Times New Roman" pitchFamily="18" charset="0"/>
            </a:endParaRPr>
          </a:p>
        </p:txBody>
      </p:sp>
      <p:sp>
        <p:nvSpPr>
          <p:cNvPr id="189442" name="Rectangle 2"/>
          <p:cNvSpPr>
            <a:spLocks noGrp="1" noRot="1" noChangeArrowheads="1"/>
          </p:cNvSpPr>
          <p:nvPr>
            <p:ph type="body" sz="half" idx="1"/>
          </p:nvPr>
        </p:nvSpPr>
        <p:spPr>
          <a:xfrm>
            <a:off x="152400" y="1600200"/>
            <a:ext cx="4194175" cy="4498975"/>
          </a:xfrm>
        </p:spPr>
        <p:txBody>
          <a:bodyPr/>
          <a:lstStyle/>
          <a:p>
            <a:pPr marL="0" indent="0" eaLnBrk="1" hangingPunct="1">
              <a:buNone/>
              <a:defRPr/>
            </a:pPr>
            <a:r>
              <a:rPr lang="en-US" sz="3000" b="1" dirty="0">
                <a:latin typeface="Times New Roman" pitchFamily="18" charset="0"/>
              </a:rPr>
              <a:t>Intraoperative cholangiography through Halstead-</a:t>
            </a:r>
            <a:r>
              <a:rPr lang="en-US" sz="3000" b="1" dirty="0" err="1">
                <a:latin typeface="Times New Roman" pitchFamily="18" charset="0"/>
              </a:rPr>
              <a:t>Pikovsky</a:t>
            </a:r>
            <a:r>
              <a:rPr lang="en-US" sz="3000" b="1" dirty="0">
                <a:latin typeface="Times New Roman" pitchFamily="18" charset="0"/>
              </a:rPr>
              <a:t> drainage (stricture of the distal </a:t>
            </a:r>
            <a:r>
              <a:rPr lang="en-US" sz="3000" b="1" dirty="0" err="1">
                <a:latin typeface="Times New Roman" pitchFamily="18" charset="0"/>
              </a:rPr>
              <a:t>choledochus</a:t>
            </a:r>
            <a:r>
              <a:rPr lang="en-US" sz="3000" b="1" dirty="0">
                <a:latin typeface="Times New Roman" pitchFamily="18" charset="0"/>
              </a:rPr>
              <a:t>)</a:t>
            </a:r>
            <a:endParaRPr lang="ru-RU" sz="3000" b="1" i="1" dirty="0">
              <a:solidFill>
                <a:srgbClr val="FFFF00"/>
              </a:solidFill>
              <a:latin typeface="Times New Roman" pitchFamily="18" charset="0"/>
            </a:endParaRPr>
          </a:p>
        </p:txBody>
      </p:sp>
      <p:pic>
        <p:nvPicPr>
          <p:cNvPr id="75780" name="Picture 6" descr="DSCN1724-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1447800"/>
            <a:ext cx="4549775" cy="51816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rrowheads="1"/>
          </p:cNvSpPr>
          <p:nvPr>
            <p:ph type="title"/>
          </p:nvPr>
        </p:nvSpPr>
        <p:spPr>
          <a:xfrm>
            <a:off x="301625" y="0"/>
            <a:ext cx="8540750" cy="1143000"/>
          </a:xfrm>
        </p:spPr>
        <p:txBody>
          <a:bodyPr/>
          <a:lstStyle/>
          <a:p>
            <a:pPr eaLnBrk="1" hangingPunct="1">
              <a:defRPr/>
            </a:pPr>
            <a:r>
              <a:rPr lang="en-US" sz="4000" b="1" dirty="0">
                <a:latin typeface="Times New Roman" pitchFamily="18" charset="0"/>
              </a:rPr>
              <a:t>INTRAOPERATIVE DIAGNOSIS OF</a:t>
            </a:r>
            <a:r>
              <a:rPr lang="ru-RU" sz="4000" b="1" dirty="0">
                <a:latin typeface="Times New Roman" pitchFamily="18" charset="0"/>
              </a:rPr>
              <a:t> </a:t>
            </a:r>
            <a:r>
              <a:rPr lang="en-US" sz="4000" b="1" dirty="0">
                <a:latin typeface="Times New Roman" pitchFamily="18" charset="0"/>
              </a:rPr>
              <a:t>OBSTRUCTIVE JAUNDICE</a:t>
            </a:r>
            <a:endParaRPr lang="ru-RU" sz="4000" b="1" dirty="0">
              <a:latin typeface="Times New Roman" pitchFamily="18" charset="0"/>
            </a:endParaRPr>
          </a:p>
        </p:txBody>
      </p:sp>
      <p:sp>
        <p:nvSpPr>
          <p:cNvPr id="196611" name="Rectangle 3"/>
          <p:cNvSpPr>
            <a:spLocks noGrp="1" noRot="1" noChangeArrowheads="1"/>
          </p:cNvSpPr>
          <p:nvPr>
            <p:ph type="body" sz="half" idx="1"/>
          </p:nvPr>
        </p:nvSpPr>
        <p:spPr>
          <a:xfrm>
            <a:off x="152400" y="1600200"/>
            <a:ext cx="4194175" cy="4498975"/>
          </a:xfrm>
        </p:spPr>
        <p:txBody>
          <a:bodyPr/>
          <a:lstStyle/>
          <a:p>
            <a:pPr marL="0" indent="0" eaLnBrk="1" hangingPunct="1">
              <a:lnSpc>
                <a:spcPct val="90000"/>
              </a:lnSpc>
              <a:buNone/>
              <a:defRPr/>
            </a:pPr>
            <a:r>
              <a:rPr lang="en-US" sz="3000" b="1" dirty="0">
                <a:latin typeface="Times New Roman" pitchFamily="18" charset="0"/>
              </a:rPr>
              <a:t>Intraoperative cholangiography through Halstead-</a:t>
            </a:r>
            <a:r>
              <a:rPr lang="en-US" sz="3000" b="1" dirty="0" err="1">
                <a:latin typeface="Times New Roman" pitchFamily="18" charset="0"/>
              </a:rPr>
              <a:t>Pikovsky</a:t>
            </a:r>
            <a:r>
              <a:rPr lang="en-US" sz="3000" b="1" dirty="0">
                <a:latin typeface="Times New Roman" pitchFamily="18" charset="0"/>
              </a:rPr>
              <a:t> drainage, (</a:t>
            </a:r>
            <a:r>
              <a:rPr lang="en-US" sz="3000" b="1" dirty="0" err="1">
                <a:latin typeface="Times New Roman" pitchFamily="18" charset="0"/>
              </a:rPr>
              <a:t>opisthorchiasis</a:t>
            </a:r>
            <a:r>
              <a:rPr lang="en-US" sz="3000" b="1" dirty="0">
                <a:latin typeface="Times New Roman" pitchFamily="18" charset="0"/>
              </a:rPr>
              <a:t> of the common bile duct, contrast casting into the </a:t>
            </a:r>
            <a:r>
              <a:rPr lang="en-US" sz="3000" b="1" dirty="0" err="1">
                <a:latin typeface="Times New Roman" pitchFamily="18" charset="0"/>
              </a:rPr>
              <a:t>Wirsung</a:t>
            </a:r>
            <a:r>
              <a:rPr lang="en-US" sz="3000" b="1" dirty="0">
                <a:latin typeface="Times New Roman" pitchFamily="18" charset="0"/>
              </a:rPr>
              <a:t> duct, opisthorchis in the intrahepatic bile ducts)</a:t>
            </a:r>
            <a:endParaRPr lang="ru-RU" sz="3000" b="1" i="1" dirty="0">
              <a:solidFill>
                <a:srgbClr val="FFFF00"/>
              </a:solidFill>
              <a:latin typeface="Times New Roman" pitchFamily="18" charset="0"/>
            </a:endParaRPr>
          </a:p>
        </p:txBody>
      </p:sp>
      <p:pic>
        <p:nvPicPr>
          <p:cNvPr id="76804" name="Picture 6" descr="DSCN1750-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73550" y="1219200"/>
            <a:ext cx="4718050" cy="5410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556792"/>
            <a:ext cx="8229600" cy="1384300"/>
          </a:xfrm>
        </p:spPr>
        <p:txBody>
          <a:bodyPr/>
          <a:lstStyle/>
          <a:p>
            <a:pPr>
              <a:lnSpc>
                <a:spcPct val="150000"/>
              </a:lnSpc>
              <a:defRPr/>
            </a:pPr>
            <a:r>
              <a:rPr lang="ru-RU" dirty="0"/>
              <a:t>         </a:t>
            </a:r>
            <a:br>
              <a:rPr lang="ru-RU" dirty="0"/>
            </a:br>
            <a:br>
              <a:rPr lang="ru-RU" dirty="0"/>
            </a:br>
            <a:br>
              <a:rPr lang="ru-RU" dirty="0"/>
            </a:br>
            <a:r>
              <a:rPr lang="en-US" b="1" u="sng" dirty="0">
                <a:effectLst/>
              </a:rPr>
              <a:t>Obstructive jaundice </a:t>
            </a:r>
            <a:br>
              <a:rPr lang="ru-RU" b="1" u="sng" dirty="0">
                <a:effectLst/>
              </a:rPr>
            </a:br>
            <a:r>
              <a:rPr lang="en-US" dirty="0">
                <a:effectLst/>
              </a:rPr>
              <a:t>is a condition in which there is a significant obstacle to the outflow of bile into the duodenum.</a:t>
            </a:r>
            <a:br>
              <a:rPr lang="ru-RU" dirty="0"/>
            </a:br>
            <a:br>
              <a:rPr lang="ru-RU" dirty="0"/>
            </a:br>
            <a:r>
              <a:rPr lang="ru-RU" dirty="0"/>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3728" y="116632"/>
            <a:ext cx="4608512" cy="6659301"/>
          </a:xfrm>
        </p:spPr>
      </p:pic>
    </p:spTree>
    <p:extLst>
      <p:ext uri="{BB962C8B-B14F-4D97-AF65-F5344CB8AC3E}">
        <p14:creationId xmlns:p14="http://schemas.microsoft.com/office/powerpoint/2010/main" val="12223033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rrowheads="1"/>
          </p:cNvSpPr>
          <p:nvPr>
            <p:ph type="body" idx="1"/>
          </p:nvPr>
        </p:nvSpPr>
        <p:spPr>
          <a:xfrm>
            <a:off x="250825" y="1773238"/>
            <a:ext cx="8763000" cy="4724400"/>
          </a:xfrm>
        </p:spPr>
        <p:txBody>
          <a:bodyPr/>
          <a:lstStyle/>
          <a:p>
            <a:pPr marL="609600" indent="-609600" eaLnBrk="1" hangingPunct="1">
              <a:buFont typeface="Wingdings" pitchFamily="2" charset="2"/>
              <a:buAutoNum type="arabicPeriod" startAt="7"/>
              <a:defRPr/>
            </a:pPr>
            <a:r>
              <a:rPr lang="en-US" sz="3400" dirty="0">
                <a:latin typeface="Times New Roman" pitchFamily="18" charset="0"/>
              </a:rPr>
              <a:t>Research with probes of different diameters</a:t>
            </a:r>
          </a:p>
          <a:p>
            <a:pPr marL="609600" indent="-609600" eaLnBrk="1" hangingPunct="1">
              <a:buFont typeface="Wingdings" pitchFamily="2" charset="2"/>
              <a:buAutoNum type="arabicPeriod" startAt="7"/>
              <a:defRPr/>
            </a:pPr>
            <a:r>
              <a:rPr lang="en-US" sz="3400" dirty="0" err="1">
                <a:latin typeface="Times New Roman" pitchFamily="18" charset="0"/>
              </a:rPr>
              <a:t>Fibroholedoscopy</a:t>
            </a:r>
            <a:r>
              <a:rPr lang="en-US" sz="3400" dirty="0">
                <a:latin typeface="Times New Roman" pitchFamily="18" charset="0"/>
              </a:rPr>
              <a:t> - efficiency 98.3%</a:t>
            </a:r>
          </a:p>
          <a:p>
            <a:pPr marL="609600" indent="-609600" eaLnBrk="1" hangingPunct="1">
              <a:buFont typeface="Wingdings" pitchFamily="2" charset="2"/>
              <a:buAutoNum type="arabicPeriod" startAt="7"/>
              <a:defRPr/>
            </a:pPr>
            <a:r>
              <a:rPr lang="en-US" sz="3400" dirty="0">
                <a:latin typeface="Times New Roman" pitchFamily="18" charset="0"/>
              </a:rPr>
              <a:t>Intraoperative ultrasound - efficiency 96 - 98%</a:t>
            </a:r>
          </a:p>
          <a:p>
            <a:pPr marL="609600" indent="-609600" eaLnBrk="1" hangingPunct="1">
              <a:buFont typeface="Wingdings" pitchFamily="2" charset="2"/>
              <a:buAutoNum type="arabicPeriod" startAt="7"/>
              <a:defRPr/>
            </a:pPr>
            <a:r>
              <a:rPr lang="en-US" sz="3400" dirty="0">
                <a:latin typeface="Times New Roman" pitchFamily="18" charset="0"/>
              </a:rPr>
              <a:t>Choledochotomy</a:t>
            </a:r>
          </a:p>
          <a:p>
            <a:pPr marL="609600" indent="-609600" eaLnBrk="1" hangingPunct="1">
              <a:buFont typeface="Wingdings" pitchFamily="2" charset="2"/>
              <a:buAutoNum type="arabicPeriod" startAt="7"/>
              <a:defRPr/>
            </a:pPr>
            <a:r>
              <a:rPr lang="en-US" sz="3400" dirty="0">
                <a:latin typeface="Times New Roman" pitchFamily="18" charset="0"/>
              </a:rPr>
              <a:t>Urgent biopsy</a:t>
            </a:r>
            <a:endParaRPr lang="ru-RU" sz="3400" dirty="0">
              <a:latin typeface="Times New Roman" pitchFamily="18" charset="0"/>
            </a:endParaRPr>
          </a:p>
        </p:txBody>
      </p:sp>
      <p:sp>
        <p:nvSpPr>
          <p:cNvPr id="199683" name="Rectangle 3"/>
          <p:cNvSpPr>
            <a:spLocks noGrp="1" noRot="1" noChangeArrowheads="1"/>
          </p:cNvSpPr>
          <p:nvPr>
            <p:ph type="title"/>
          </p:nvPr>
        </p:nvSpPr>
        <p:spPr>
          <a:xfrm>
            <a:off x="611188" y="115888"/>
            <a:ext cx="8158162" cy="1657350"/>
          </a:xfrm>
        </p:spPr>
        <p:txBody>
          <a:bodyPr/>
          <a:lstStyle/>
          <a:p>
            <a:pPr eaLnBrk="1" hangingPunct="1">
              <a:defRPr/>
            </a:pPr>
            <a:r>
              <a:rPr lang="en-US" sz="4000" b="1" dirty="0">
                <a:latin typeface="Times New Roman" pitchFamily="18" charset="0"/>
              </a:rPr>
              <a:t>INTRAOPERATIVE DIAGNOSIS OF</a:t>
            </a:r>
            <a:r>
              <a:rPr lang="ru-RU" sz="4000" b="1" dirty="0">
                <a:latin typeface="Times New Roman" pitchFamily="18" charset="0"/>
              </a:rPr>
              <a:t> </a:t>
            </a:r>
            <a:r>
              <a:rPr lang="en-US" sz="4000" b="1" dirty="0">
                <a:latin typeface="Times New Roman" pitchFamily="18" charset="0"/>
              </a:rPr>
              <a:t>OBSTRUCTIVE JAUNDICE</a:t>
            </a:r>
            <a:endParaRPr lang="ru-RU" sz="4000" dirty="0">
              <a:latin typeface="Times New Roman"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Rot="1" noChangeArrowheads="1"/>
          </p:cNvSpPr>
          <p:nvPr>
            <p:ph type="title"/>
          </p:nvPr>
        </p:nvSpPr>
        <p:spPr>
          <a:xfrm>
            <a:off x="457200" y="0"/>
            <a:ext cx="8229600" cy="1125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dirty="0">
                <a:effectLst/>
                <a:latin typeface="Arial" charset="0"/>
              </a:rPr>
              <a:t>CHOLEDOCHOSCOPY</a:t>
            </a:r>
            <a:endParaRPr lang="ru-RU" altLang="ru-RU" dirty="0">
              <a:effectLst/>
              <a:latin typeface="Arial" charset="0"/>
            </a:endParaRPr>
          </a:p>
        </p:txBody>
      </p:sp>
      <p:pic>
        <p:nvPicPr>
          <p:cNvPr id="32771" name="Picture 8" descr="bscap00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1211263"/>
            <a:ext cx="6624637" cy="5419725"/>
          </a:xfrm>
        </p:spPr>
      </p:pic>
    </p:spTree>
    <p:extLst>
      <p:ext uri="{BB962C8B-B14F-4D97-AF65-F5344CB8AC3E}">
        <p14:creationId xmlns:p14="http://schemas.microsoft.com/office/powerpoint/2010/main" val="12410237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250825" y="188640"/>
            <a:ext cx="8613775" cy="1152128"/>
          </a:xfrm>
        </p:spPr>
        <p:txBody>
          <a:bodyPr/>
          <a:lstStyle/>
          <a:p>
            <a:pPr algn="ctr" eaLnBrk="1" hangingPunct="1">
              <a:defRPr/>
            </a:pPr>
            <a:r>
              <a:rPr lang="ru-RU" sz="4000" b="1" dirty="0">
                <a:latin typeface="Times New Roman" pitchFamily="18" charset="0"/>
              </a:rPr>
              <a:t>   </a:t>
            </a:r>
            <a:r>
              <a:rPr lang="en-US" sz="4000" b="1" dirty="0">
                <a:latin typeface="Times New Roman" pitchFamily="18" charset="0"/>
              </a:rPr>
              <a:t>Therapeutic tactics for obstructive jaundice</a:t>
            </a:r>
            <a:endParaRPr lang="ru-RU" sz="6600" b="1" dirty="0">
              <a:latin typeface="Times New Roman" pitchFamily="18" charset="0"/>
              <a:cs typeface="Times New Roman" pitchFamily="18" charset="0"/>
            </a:endParaRPr>
          </a:p>
        </p:txBody>
      </p:sp>
      <p:sp>
        <p:nvSpPr>
          <p:cNvPr id="204803" name="Rectangle 3"/>
          <p:cNvSpPr>
            <a:spLocks noGrp="1" noRot="1" noChangeArrowheads="1"/>
          </p:cNvSpPr>
          <p:nvPr>
            <p:ph type="body" idx="1"/>
          </p:nvPr>
        </p:nvSpPr>
        <p:spPr>
          <a:xfrm>
            <a:off x="684213" y="1340768"/>
            <a:ext cx="8382000" cy="4752528"/>
          </a:xfrm>
        </p:spPr>
        <p:txBody>
          <a:bodyPr/>
          <a:lstStyle/>
          <a:p>
            <a:pPr marL="0" indent="0" eaLnBrk="1" hangingPunct="1">
              <a:buFont typeface="Arial" charset="0"/>
              <a:buNone/>
              <a:defRPr/>
            </a:pPr>
            <a:r>
              <a:rPr lang="en-US" sz="2800" dirty="0">
                <a:latin typeface="Times New Roman" pitchFamily="18" charset="0"/>
              </a:rPr>
              <a:t>Obstructive jaundice of any etiology - an indication for emergency hospitalization of a patient in a surgical hospital and endoscopic or surgical treatment</a:t>
            </a:r>
          </a:p>
          <a:p>
            <a:pPr eaLnBrk="1" hangingPunct="1">
              <a:defRPr/>
            </a:pPr>
            <a:r>
              <a:rPr lang="en-US" sz="2800" dirty="0">
                <a:latin typeface="Times New Roman" pitchFamily="18" charset="0"/>
              </a:rPr>
              <a:t>  With regressing jaundice - an operation 6-8 days after its disappearance</a:t>
            </a:r>
          </a:p>
          <a:p>
            <a:pPr eaLnBrk="1" hangingPunct="1">
              <a:defRPr/>
            </a:pPr>
            <a:r>
              <a:rPr lang="en-US" sz="2800" dirty="0">
                <a:latin typeface="Times New Roman" pitchFamily="18" charset="0"/>
              </a:rPr>
              <a:t>  With progressive jaundice - an operation within 2-3 days from the time of admission</a:t>
            </a:r>
          </a:p>
          <a:p>
            <a:pPr eaLnBrk="1" hangingPunct="1">
              <a:defRPr/>
            </a:pPr>
            <a:r>
              <a:rPr lang="en-US" sz="2800" dirty="0">
                <a:latin typeface="Times New Roman" pitchFamily="18" charset="0"/>
              </a:rPr>
              <a:t>  With stable jaundice - an operation within 7-10 days</a:t>
            </a:r>
            <a:endParaRPr lang="ru-RU" sz="2800" dirty="0">
              <a:latin typeface="Times New Roman"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rrowheads="1"/>
          </p:cNvSpPr>
          <p:nvPr>
            <p:ph type="title"/>
          </p:nvPr>
        </p:nvSpPr>
        <p:spPr>
          <a:xfrm>
            <a:off x="301625" y="228600"/>
            <a:ext cx="8540750" cy="990600"/>
          </a:xfrm>
        </p:spPr>
        <p:txBody>
          <a:bodyPr/>
          <a:lstStyle/>
          <a:p>
            <a:pPr algn="just" eaLnBrk="1" hangingPunct="1">
              <a:defRPr/>
            </a:pPr>
            <a:r>
              <a:rPr lang="en-US" sz="3400" dirty="0">
                <a:latin typeface="Times New Roman" pitchFamily="18" charset="0"/>
              </a:rPr>
              <a:t>The main components of preoperative preparation</a:t>
            </a:r>
            <a:endParaRPr lang="ru-RU" sz="3400" dirty="0">
              <a:latin typeface="Times New Roman" pitchFamily="18" charset="0"/>
              <a:cs typeface="Times New Roman" pitchFamily="18" charset="0"/>
            </a:endParaRPr>
          </a:p>
        </p:txBody>
      </p:sp>
      <p:sp>
        <p:nvSpPr>
          <p:cNvPr id="209923" name="Rectangle 3"/>
          <p:cNvSpPr>
            <a:spLocks noGrp="1" noRot="1" noChangeArrowheads="1"/>
          </p:cNvSpPr>
          <p:nvPr>
            <p:ph type="body" sz="half" idx="1"/>
          </p:nvPr>
        </p:nvSpPr>
        <p:spPr>
          <a:xfrm>
            <a:off x="76200" y="1295400"/>
            <a:ext cx="9067800" cy="1295400"/>
          </a:xfrm>
        </p:spPr>
        <p:txBody>
          <a:bodyPr/>
          <a:lstStyle/>
          <a:p>
            <a:pPr marL="274638" indent="-274638" algn="just" eaLnBrk="1" hangingPunct="1">
              <a:lnSpc>
                <a:spcPct val="90000"/>
              </a:lnSpc>
              <a:buFontTx/>
              <a:buAutoNum type="arabicPeriod"/>
              <a:defRPr/>
            </a:pPr>
            <a:r>
              <a:rPr lang="ru-RU" sz="2600" dirty="0">
                <a:solidFill>
                  <a:srgbClr val="FFFF00"/>
                </a:solidFill>
                <a:latin typeface="Times New Roman" pitchFamily="18" charset="0"/>
              </a:rPr>
              <a:t> </a:t>
            </a:r>
            <a:r>
              <a:rPr lang="en-US" sz="2600" dirty="0">
                <a:solidFill>
                  <a:srgbClr val="FFFF00"/>
                </a:solidFill>
                <a:latin typeface="Times New Roman" pitchFamily="18" charset="0"/>
              </a:rPr>
              <a:t>Bile duct decompression </a:t>
            </a:r>
            <a:r>
              <a:rPr lang="ru-RU" sz="2600" dirty="0">
                <a:latin typeface="Times New Roman" pitchFamily="18" charset="0"/>
              </a:rPr>
              <a:t>(</a:t>
            </a:r>
            <a:r>
              <a:rPr lang="en-US" sz="2600" dirty="0" err="1">
                <a:latin typeface="Times New Roman" pitchFamily="18" charset="0"/>
              </a:rPr>
              <a:t>cholangiostomy</a:t>
            </a:r>
            <a:r>
              <a:rPr lang="en-US" sz="2600" dirty="0">
                <a:latin typeface="Times New Roman" pitchFamily="18" charset="0"/>
              </a:rPr>
              <a:t>, cholecystostomy, endoscopic </a:t>
            </a:r>
            <a:r>
              <a:rPr lang="en-US" sz="2600" dirty="0" err="1">
                <a:latin typeface="Times New Roman" pitchFamily="18" charset="0"/>
              </a:rPr>
              <a:t>papillosphincteromy</a:t>
            </a:r>
            <a:r>
              <a:rPr lang="en-US" sz="2600" dirty="0">
                <a:latin typeface="Times New Roman" pitchFamily="18" charset="0"/>
              </a:rPr>
              <a:t> with stone removal with a </a:t>
            </a:r>
            <a:r>
              <a:rPr lang="en-US" sz="2600" dirty="0" err="1">
                <a:latin typeface="Times New Roman" pitchFamily="18" charset="0"/>
              </a:rPr>
              <a:t>Dormia</a:t>
            </a:r>
            <a:r>
              <a:rPr lang="en-US" sz="2600" dirty="0">
                <a:latin typeface="Times New Roman" pitchFamily="18" charset="0"/>
              </a:rPr>
              <a:t> basket</a:t>
            </a:r>
            <a:r>
              <a:rPr lang="ru-RU" sz="2600" dirty="0">
                <a:latin typeface="Times New Roman" pitchFamily="18" charset="0"/>
              </a:rPr>
              <a:t>)</a:t>
            </a:r>
          </a:p>
        </p:txBody>
      </p:sp>
      <p:pic>
        <p:nvPicPr>
          <p:cNvPr id="79876" name="Picture 6" descr="Петля Дормиа"/>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95400" y="2466975"/>
            <a:ext cx="7010400" cy="4249738"/>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57200" y="260350"/>
            <a:ext cx="8229600" cy="647700"/>
          </a:xfrm>
        </p:spPr>
        <p:txBody>
          <a:bodyPr/>
          <a:lstStyle/>
          <a:p>
            <a:pPr algn="ctr" eaLnBrk="1" hangingPunct="1">
              <a:defRPr/>
            </a:pPr>
            <a:r>
              <a:rPr lang="en-US" dirty="0"/>
              <a:t>BILIARY DECOMPRESSION</a:t>
            </a:r>
            <a:endParaRPr lang="ru-RU" dirty="0"/>
          </a:p>
        </p:txBody>
      </p:sp>
      <p:sp>
        <p:nvSpPr>
          <p:cNvPr id="224259" name="Rectangle 3"/>
          <p:cNvSpPr>
            <a:spLocks noGrp="1" noChangeArrowheads="1"/>
          </p:cNvSpPr>
          <p:nvPr>
            <p:ph type="body" idx="1"/>
          </p:nvPr>
        </p:nvSpPr>
        <p:spPr>
          <a:xfrm>
            <a:off x="457200" y="1052513"/>
            <a:ext cx="8229600" cy="4967287"/>
          </a:xfrm>
        </p:spPr>
        <p:txBody>
          <a:bodyPr/>
          <a:lstStyle/>
          <a:p>
            <a:pPr eaLnBrk="1" hangingPunct="1">
              <a:defRPr/>
            </a:pPr>
            <a:r>
              <a:rPr lang="en-US" dirty="0"/>
              <a:t>The goal is to eliminate cholestasis and prevent the development of liver failure.</a:t>
            </a:r>
          </a:p>
          <a:p>
            <a:pPr eaLnBrk="1" hangingPunct="1">
              <a:defRPr/>
            </a:pPr>
            <a:r>
              <a:rPr lang="en-US" dirty="0"/>
              <a:t>Types: ERCP + </a:t>
            </a:r>
            <a:r>
              <a:rPr lang="en-US" dirty="0" err="1"/>
              <a:t>nasobiliary</a:t>
            </a:r>
            <a:r>
              <a:rPr lang="en-US" dirty="0"/>
              <a:t> drainage, endoscopic cholecystostomy, if it is impossible to perform stoma placement: (</a:t>
            </a:r>
            <a:r>
              <a:rPr lang="en-US" dirty="0" err="1"/>
              <a:t>cholecysto</a:t>
            </a:r>
            <a:r>
              <a:rPr lang="en-US" dirty="0"/>
              <a:t>-, </a:t>
            </a:r>
            <a:r>
              <a:rPr lang="en-US" dirty="0" err="1"/>
              <a:t>choledochostomy</a:t>
            </a:r>
            <a:r>
              <a:rPr lang="en-US" dirty="0"/>
              <a:t>) by open method or percutaneous transhepatic </a:t>
            </a:r>
            <a:r>
              <a:rPr lang="en-US" dirty="0" err="1"/>
              <a:t>cholangiostomy</a:t>
            </a:r>
            <a:endParaRPr lang="ru-RU" dirty="0"/>
          </a:p>
        </p:txBody>
      </p:sp>
    </p:spTree>
    <p:extLst>
      <p:ext uri="{BB962C8B-B14F-4D97-AF65-F5344CB8AC3E}">
        <p14:creationId xmlns:p14="http://schemas.microsoft.com/office/powerpoint/2010/main" val="35485713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rrowheads="1"/>
          </p:cNvSpPr>
          <p:nvPr>
            <p:ph type="title"/>
          </p:nvPr>
        </p:nvSpPr>
        <p:spPr>
          <a:xfrm>
            <a:off x="4883150" y="260350"/>
            <a:ext cx="4191000" cy="3519488"/>
          </a:xfrm>
        </p:spPr>
        <p:txBody>
          <a:bodyPr/>
          <a:lstStyle/>
          <a:p>
            <a:pPr eaLnBrk="1" hangingPunct="1">
              <a:defRPr/>
            </a:pPr>
            <a:r>
              <a:rPr lang="en-US" sz="3600" b="1" dirty="0">
                <a:latin typeface="Times New Roman" pitchFamily="18" charset="0"/>
              </a:rPr>
              <a:t>Cholecystostomy</a:t>
            </a:r>
            <a:endParaRPr lang="ru-RU" sz="3600" b="1" dirty="0">
              <a:latin typeface="Times New Roman" pitchFamily="18" charset="0"/>
              <a:cs typeface="Times New Roman" pitchFamily="18" charset="0"/>
            </a:endParaRPr>
          </a:p>
        </p:txBody>
      </p:sp>
      <p:pic>
        <p:nvPicPr>
          <p:cNvPr id="98307" name="Picture 5" descr="Холецистостомия"/>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52400"/>
            <a:ext cx="4730750" cy="6477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4061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6" descr="холецистостома"/>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t="-2232" b="2232"/>
          <a:stretch>
            <a:fillRect/>
          </a:stretch>
        </p:blipFill>
        <p:spPr>
          <a:xfrm>
            <a:off x="683568" y="0"/>
            <a:ext cx="3382962" cy="6453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500684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rrowheads="1"/>
          </p:cNvSpPr>
          <p:nvPr>
            <p:ph type="title"/>
          </p:nvPr>
        </p:nvSpPr>
        <p:spPr/>
        <p:txBody>
          <a:bodyPr/>
          <a:lstStyle/>
          <a:p>
            <a:pPr algn="just" eaLnBrk="1" hangingPunct="1">
              <a:defRPr/>
            </a:pPr>
            <a:r>
              <a:rPr lang="en-US" sz="3600" dirty="0">
                <a:latin typeface="Times New Roman" pitchFamily="18" charset="0"/>
              </a:rPr>
              <a:t>The main components of preoperative preparation</a:t>
            </a:r>
            <a:endParaRPr lang="ru-RU" sz="3600" dirty="0">
              <a:latin typeface="Times New Roman" pitchFamily="18" charset="0"/>
              <a:cs typeface="Times New Roman" pitchFamily="18" charset="0"/>
            </a:endParaRPr>
          </a:p>
        </p:txBody>
      </p:sp>
      <p:sp>
        <p:nvSpPr>
          <p:cNvPr id="210947" name="Rectangle 3"/>
          <p:cNvSpPr>
            <a:spLocks noGrp="1" noRot="1" noChangeArrowheads="1"/>
          </p:cNvSpPr>
          <p:nvPr>
            <p:ph type="body" sz="half" idx="1"/>
          </p:nvPr>
        </p:nvSpPr>
        <p:spPr>
          <a:xfrm>
            <a:off x="152400" y="1524000"/>
            <a:ext cx="8991600" cy="5105400"/>
          </a:xfrm>
        </p:spPr>
        <p:txBody>
          <a:bodyPr/>
          <a:lstStyle/>
          <a:p>
            <a:pPr marL="533400" indent="-533400" eaLnBrk="1" hangingPunct="1">
              <a:lnSpc>
                <a:spcPct val="90000"/>
              </a:lnSpc>
              <a:buFontTx/>
              <a:buAutoNum type="arabicPeriod" startAt="2"/>
              <a:defRPr/>
            </a:pPr>
            <a:r>
              <a:rPr lang="en-US" sz="2900" dirty="0">
                <a:solidFill>
                  <a:srgbClr val="FFFF00"/>
                </a:solidFill>
                <a:latin typeface="Times New Roman" pitchFamily="18" charset="0"/>
              </a:rPr>
              <a:t>Detoxification </a:t>
            </a:r>
            <a:r>
              <a:rPr lang="en-US" sz="2900" dirty="0">
                <a:latin typeface="Times New Roman" pitchFamily="18" charset="0"/>
              </a:rPr>
              <a:t>- hemodilution with forced diuresis, lymph and </a:t>
            </a:r>
            <a:r>
              <a:rPr lang="en-US" sz="2900" dirty="0" err="1">
                <a:latin typeface="Times New Roman" pitchFamily="18" charset="0"/>
              </a:rPr>
              <a:t>hemosorption</a:t>
            </a:r>
            <a:r>
              <a:rPr lang="en-US" sz="2900" dirty="0">
                <a:latin typeface="Times New Roman" pitchFamily="18" charset="0"/>
              </a:rPr>
              <a:t>, plasmapheresis, etc</a:t>
            </a:r>
            <a:r>
              <a:rPr lang="en-US" sz="2900" dirty="0">
                <a:solidFill>
                  <a:srgbClr val="FFFF00"/>
                </a:solidFill>
                <a:latin typeface="Times New Roman" pitchFamily="18" charset="0"/>
              </a:rPr>
              <a:t>.</a:t>
            </a:r>
          </a:p>
          <a:p>
            <a:pPr marL="533400" indent="-533400" eaLnBrk="1" hangingPunct="1">
              <a:lnSpc>
                <a:spcPct val="90000"/>
              </a:lnSpc>
              <a:buFontTx/>
              <a:buAutoNum type="arabicPeriod" startAt="2"/>
              <a:defRPr/>
            </a:pPr>
            <a:r>
              <a:rPr lang="en-US" sz="2900" dirty="0">
                <a:solidFill>
                  <a:srgbClr val="FFFF00"/>
                </a:solidFill>
                <a:latin typeface="Times New Roman" pitchFamily="18" charset="0"/>
              </a:rPr>
              <a:t>Improving the function of hepatocytes - </a:t>
            </a:r>
            <a:r>
              <a:rPr lang="en-US" sz="2900" dirty="0" err="1">
                <a:latin typeface="Times New Roman" pitchFamily="18" charset="0"/>
              </a:rPr>
              <a:t>hepatoprotectors</a:t>
            </a:r>
            <a:r>
              <a:rPr lang="en-US" sz="2900" dirty="0">
                <a:latin typeface="Times New Roman" pitchFamily="18" charset="0"/>
              </a:rPr>
              <a:t>, protein preparations, vitamins</a:t>
            </a:r>
          </a:p>
          <a:p>
            <a:pPr marL="533400" indent="-533400" eaLnBrk="1" hangingPunct="1">
              <a:lnSpc>
                <a:spcPct val="90000"/>
              </a:lnSpc>
              <a:buFontTx/>
              <a:buAutoNum type="arabicPeriod" startAt="2"/>
              <a:defRPr/>
            </a:pPr>
            <a:r>
              <a:rPr lang="en-US" sz="2900" dirty="0">
                <a:solidFill>
                  <a:srgbClr val="FFFF00"/>
                </a:solidFill>
                <a:latin typeface="Times New Roman" pitchFamily="18" charset="0"/>
              </a:rPr>
              <a:t>Fighting biliary tract infection - </a:t>
            </a:r>
            <a:r>
              <a:rPr lang="en-US" sz="2900" dirty="0">
                <a:latin typeface="Times New Roman" pitchFamily="18" charset="0"/>
              </a:rPr>
              <a:t>antibiotic therapy, VLOK, UFOK</a:t>
            </a:r>
          </a:p>
          <a:p>
            <a:pPr marL="533400" indent="-533400" eaLnBrk="1" hangingPunct="1">
              <a:lnSpc>
                <a:spcPct val="90000"/>
              </a:lnSpc>
              <a:buFontTx/>
              <a:buAutoNum type="arabicPeriod" startAt="2"/>
              <a:defRPr/>
            </a:pPr>
            <a:r>
              <a:rPr lang="en-US" sz="2900" dirty="0">
                <a:solidFill>
                  <a:srgbClr val="FFFF00"/>
                </a:solidFill>
                <a:latin typeface="Times New Roman" pitchFamily="18" charset="0"/>
              </a:rPr>
              <a:t>Coagulation correction - </a:t>
            </a:r>
            <a:r>
              <a:rPr lang="en-US" sz="2900" dirty="0">
                <a:latin typeface="Times New Roman" pitchFamily="18" charset="0"/>
              </a:rPr>
              <a:t>hemostatic therapy</a:t>
            </a:r>
          </a:p>
          <a:p>
            <a:pPr marL="533400" indent="-533400" eaLnBrk="1" hangingPunct="1">
              <a:lnSpc>
                <a:spcPct val="90000"/>
              </a:lnSpc>
              <a:buFontTx/>
              <a:buAutoNum type="arabicPeriod" startAt="2"/>
              <a:defRPr/>
            </a:pPr>
            <a:r>
              <a:rPr lang="en-US" sz="2900" dirty="0">
                <a:solidFill>
                  <a:srgbClr val="FFFF00"/>
                </a:solidFill>
                <a:latin typeface="Times New Roman" pitchFamily="18" charset="0"/>
              </a:rPr>
              <a:t>Immunomodulatory therapy</a:t>
            </a:r>
            <a:endParaRPr lang="ru-RU" sz="2900" dirty="0">
              <a:solidFill>
                <a:srgbClr val="FFFF00"/>
              </a:solidFill>
              <a:latin typeface="Times New Roman" pitchFamily="18" charset="0"/>
            </a:endParaRPr>
          </a:p>
        </p:txBody>
      </p:sp>
    </p:spTree>
    <p:extLst>
      <p:ext uri="{BB962C8B-B14F-4D97-AF65-F5344CB8AC3E}">
        <p14:creationId xmlns:p14="http://schemas.microsoft.com/office/powerpoint/2010/main" val="4194692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5" name="Rectangle 7"/>
          <p:cNvSpPr>
            <a:spLocks noGrp="1" noChangeArrowheads="1"/>
          </p:cNvSpPr>
          <p:nvPr>
            <p:ph type="title"/>
          </p:nvPr>
        </p:nvSpPr>
        <p:spPr>
          <a:xfrm>
            <a:off x="0" y="260350"/>
            <a:ext cx="9144000" cy="288925"/>
          </a:xfrm>
        </p:spPr>
        <p:txBody>
          <a:bodyPr/>
          <a:lstStyle/>
          <a:p>
            <a:pPr eaLnBrk="1" hangingPunct="1">
              <a:defRPr/>
            </a:pPr>
            <a:br>
              <a:rPr lang="ru-RU" sz="4000" dirty="0"/>
            </a:br>
            <a:r>
              <a:rPr lang="ru-RU" sz="4000" dirty="0"/>
              <a:t> </a:t>
            </a:r>
            <a:r>
              <a:rPr lang="en-US" u="sng" dirty="0"/>
              <a:t>Treatment of obstructive jaundice</a:t>
            </a:r>
            <a:endParaRPr lang="ru-RU" u="sng" dirty="0"/>
          </a:p>
        </p:txBody>
      </p:sp>
      <p:sp>
        <p:nvSpPr>
          <p:cNvPr id="89098" name="Rectangle 10"/>
          <p:cNvSpPr>
            <a:spLocks noGrp="1" noChangeArrowheads="1"/>
          </p:cNvSpPr>
          <p:nvPr>
            <p:ph type="body" idx="1"/>
          </p:nvPr>
        </p:nvSpPr>
        <p:spPr>
          <a:xfrm>
            <a:off x="457200" y="1341438"/>
            <a:ext cx="8229600" cy="4678362"/>
          </a:xfrm>
        </p:spPr>
        <p:txBody>
          <a:bodyPr/>
          <a:lstStyle/>
          <a:p>
            <a:pPr marL="365125" indent="-365125" eaLnBrk="1" hangingPunct="1">
              <a:defRPr/>
            </a:pPr>
            <a:r>
              <a:rPr lang="en-US" sz="4000" dirty="0"/>
              <a:t>Endoscopic + MIT</a:t>
            </a:r>
          </a:p>
          <a:p>
            <a:pPr marL="365125" indent="-365125" eaLnBrk="1" hangingPunct="1">
              <a:defRPr/>
            </a:pPr>
            <a:r>
              <a:rPr lang="en-US" sz="4000" dirty="0"/>
              <a:t>Surgical</a:t>
            </a:r>
          </a:p>
          <a:p>
            <a:pPr marL="0" indent="0" eaLnBrk="1" hangingPunct="1">
              <a:buNone/>
              <a:defRPr/>
            </a:pPr>
            <a:r>
              <a:rPr lang="ru-RU" sz="4000" dirty="0"/>
              <a:t>  - </a:t>
            </a:r>
            <a:r>
              <a:rPr lang="en-US" sz="4000" dirty="0"/>
              <a:t>Radical operations</a:t>
            </a:r>
          </a:p>
          <a:p>
            <a:pPr marL="0" indent="0" eaLnBrk="1" hangingPunct="1">
              <a:buNone/>
              <a:defRPr/>
            </a:pPr>
            <a:r>
              <a:rPr lang="ru-RU" sz="4000" dirty="0"/>
              <a:t>  - </a:t>
            </a:r>
            <a:r>
              <a:rPr lang="en-US" sz="4000" dirty="0"/>
              <a:t>Palliative</a:t>
            </a:r>
          </a:p>
          <a:p>
            <a:pPr marL="365125" indent="-365125" eaLnBrk="1" hangingPunct="1">
              <a:defRPr/>
            </a:pPr>
            <a:r>
              <a:rPr lang="en-US" sz="4000" dirty="0"/>
              <a:t>Prevention and treatment of liver failure</a:t>
            </a:r>
            <a:endParaRPr lang="ru-RU" sz="4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рис 1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827088" y="6350"/>
            <a:ext cx="7561262"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rrowheads="1"/>
          </p:cNvSpPr>
          <p:nvPr>
            <p:ph type="title"/>
          </p:nvPr>
        </p:nvSpPr>
        <p:spPr/>
        <p:txBody>
          <a:bodyPr/>
          <a:lstStyle/>
          <a:p>
            <a:pPr eaLnBrk="1" hangingPunct="1">
              <a:defRPr/>
            </a:pPr>
            <a:r>
              <a:rPr lang="en-US" dirty="0">
                <a:latin typeface="Times New Roman" pitchFamily="18" charset="0"/>
              </a:rPr>
              <a:t>Tasks of surgical interventions</a:t>
            </a:r>
            <a:endParaRPr lang="ru-RU" dirty="0">
              <a:latin typeface="Times New Roman" pitchFamily="18" charset="0"/>
              <a:cs typeface="Times New Roman" pitchFamily="18" charset="0"/>
            </a:endParaRPr>
          </a:p>
        </p:txBody>
      </p:sp>
      <p:sp>
        <p:nvSpPr>
          <p:cNvPr id="211971" name="Rectangle 3"/>
          <p:cNvSpPr>
            <a:spLocks noGrp="1" noRot="1" noChangeArrowheads="1"/>
          </p:cNvSpPr>
          <p:nvPr>
            <p:ph type="body" sz="half" idx="1"/>
          </p:nvPr>
        </p:nvSpPr>
        <p:spPr>
          <a:xfrm>
            <a:off x="152400" y="1524000"/>
            <a:ext cx="8991600" cy="5105400"/>
          </a:xfrm>
        </p:spPr>
        <p:txBody>
          <a:bodyPr/>
          <a:lstStyle/>
          <a:p>
            <a:pPr marL="533400" indent="-533400" eaLnBrk="1" hangingPunct="1">
              <a:lnSpc>
                <a:spcPct val="90000"/>
              </a:lnSpc>
              <a:buFontTx/>
              <a:buAutoNum type="arabicPeriod"/>
              <a:defRPr/>
            </a:pPr>
            <a:r>
              <a:rPr lang="en-US" sz="4000" b="1" dirty="0">
                <a:latin typeface="Times New Roman" pitchFamily="18" charset="0"/>
              </a:rPr>
              <a:t>Establishment of the cause and level of obstruction of the biliary tract</a:t>
            </a:r>
          </a:p>
          <a:p>
            <a:pPr marL="533400" indent="-533400" eaLnBrk="1" hangingPunct="1">
              <a:lnSpc>
                <a:spcPct val="90000"/>
              </a:lnSpc>
              <a:buFontTx/>
              <a:buAutoNum type="arabicPeriod"/>
              <a:defRPr/>
            </a:pPr>
            <a:r>
              <a:rPr lang="en-US" sz="4000" b="1" dirty="0">
                <a:latin typeface="Times New Roman" pitchFamily="18" charset="0"/>
              </a:rPr>
              <a:t>Eliminating the cause of jaundice</a:t>
            </a:r>
          </a:p>
          <a:p>
            <a:pPr marL="533400" indent="-533400" eaLnBrk="1" hangingPunct="1">
              <a:lnSpc>
                <a:spcPct val="90000"/>
              </a:lnSpc>
              <a:buFontTx/>
              <a:buAutoNum type="arabicPeriod"/>
              <a:defRPr/>
            </a:pPr>
            <a:r>
              <a:rPr lang="en-US" sz="4000" b="1" dirty="0">
                <a:latin typeface="Times New Roman" pitchFamily="18" charset="0"/>
              </a:rPr>
              <a:t>Restoration of the free passage of bile into the intestines or external abstraction of bile</a:t>
            </a:r>
          </a:p>
          <a:p>
            <a:pPr marL="533400" indent="-533400" eaLnBrk="1" hangingPunct="1">
              <a:lnSpc>
                <a:spcPct val="90000"/>
              </a:lnSpc>
              <a:buFontTx/>
              <a:buAutoNum type="arabicPeriod"/>
              <a:defRPr/>
            </a:pPr>
            <a:r>
              <a:rPr lang="en-US" sz="4000" b="1" dirty="0">
                <a:latin typeface="Times New Roman" pitchFamily="18" charset="0"/>
              </a:rPr>
              <a:t>Bile duct drainage</a:t>
            </a:r>
            <a:endParaRPr lang="ru-RU" sz="4000" b="1" dirty="0">
              <a:latin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07504" y="260350"/>
            <a:ext cx="9073007" cy="1139825"/>
          </a:xfrm>
        </p:spPr>
        <p:txBody>
          <a:bodyPr/>
          <a:lstStyle/>
          <a:p>
            <a:pPr eaLnBrk="1" hangingPunct="1">
              <a:defRPr/>
            </a:pPr>
            <a:r>
              <a:rPr lang="en-US" sz="2800" b="1" dirty="0"/>
              <a:t>Indications for endoscopic </a:t>
            </a:r>
            <a:r>
              <a:rPr lang="en-US" sz="2800" b="1" dirty="0" err="1"/>
              <a:t>papillosphincterotomy</a:t>
            </a:r>
            <a:r>
              <a:rPr lang="en-US" sz="2800" b="1" dirty="0"/>
              <a:t> in patients with painful breast:</a:t>
            </a:r>
            <a:endParaRPr lang="ru-RU" sz="2800" b="1" dirty="0"/>
          </a:p>
        </p:txBody>
      </p:sp>
      <p:sp>
        <p:nvSpPr>
          <p:cNvPr id="66563" name="Rectangle 3"/>
          <p:cNvSpPr>
            <a:spLocks noGrp="1" noChangeArrowheads="1"/>
          </p:cNvSpPr>
          <p:nvPr>
            <p:ph type="body" idx="1"/>
          </p:nvPr>
        </p:nvSpPr>
        <p:spPr>
          <a:xfrm>
            <a:off x="468313" y="1844675"/>
            <a:ext cx="8229600" cy="4114800"/>
          </a:xfrm>
        </p:spPr>
        <p:txBody>
          <a:bodyPr/>
          <a:lstStyle/>
          <a:p>
            <a:pPr eaLnBrk="1" hangingPunct="1">
              <a:lnSpc>
                <a:spcPct val="80000"/>
              </a:lnSpc>
              <a:defRPr/>
            </a:pPr>
            <a:r>
              <a:rPr lang="en-US" sz="2800" b="1" dirty="0"/>
              <a:t>Recurrent or residual choledocholithiasis with stenosis of the large duodenal papilla</a:t>
            </a:r>
          </a:p>
          <a:p>
            <a:pPr eaLnBrk="1" hangingPunct="1">
              <a:lnSpc>
                <a:spcPct val="80000"/>
              </a:lnSpc>
              <a:defRPr/>
            </a:pPr>
            <a:r>
              <a:rPr lang="en-US" sz="2800" b="1" dirty="0"/>
              <a:t>Isolated, unexpanded stenosis of the large duodenal papilla.</a:t>
            </a:r>
          </a:p>
          <a:p>
            <a:pPr eaLnBrk="1" hangingPunct="1">
              <a:lnSpc>
                <a:spcPct val="80000"/>
              </a:lnSpc>
              <a:defRPr/>
            </a:pPr>
            <a:r>
              <a:rPr lang="en-US" sz="2800" b="1" dirty="0"/>
              <a:t>Acute cholangitis caused by benign or malignant diseases of the biliary tract.</a:t>
            </a:r>
          </a:p>
          <a:p>
            <a:pPr eaLnBrk="1" hangingPunct="1">
              <a:lnSpc>
                <a:spcPct val="80000"/>
              </a:lnSpc>
              <a:defRPr/>
            </a:pPr>
            <a:r>
              <a:rPr lang="en-US" sz="2800" b="1" dirty="0"/>
              <a:t>Stenosis of a large duodenal papilla with a functioning or scar-narrowed </a:t>
            </a:r>
            <a:r>
              <a:rPr lang="en-US" sz="2800" b="1" dirty="0" err="1"/>
              <a:t>choledochoduodenoanastomosis</a:t>
            </a:r>
            <a:r>
              <a:rPr lang="en-US" sz="2800" b="1" dirty="0"/>
              <a:t>, hepaticojejunostomy (symptom of a blind sac).</a:t>
            </a:r>
          </a:p>
          <a:p>
            <a:pPr eaLnBrk="1" hangingPunct="1">
              <a:lnSpc>
                <a:spcPct val="80000"/>
              </a:lnSpc>
              <a:defRPr/>
            </a:pPr>
            <a:r>
              <a:rPr lang="en-US" sz="2800" b="1" dirty="0"/>
              <a:t>Restenosis of the large duodenal papilla.</a:t>
            </a:r>
            <a:endParaRPr lang="ru-RU" sz="2000" b="1" dirty="0"/>
          </a:p>
          <a:p>
            <a:pPr eaLnBrk="1" hangingPunct="1">
              <a:lnSpc>
                <a:spcPct val="80000"/>
              </a:lnSpc>
              <a:defRPr/>
            </a:pPr>
            <a:endParaRPr lang="ru-RU" sz="2000"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p:cNvSpPr>
            <a:spLocks noGrp="1" noRot="1" noChangeArrowheads="1"/>
          </p:cNvSpPr>
          <p:nvPr>
            <p:ph type="title"/>
          </p:nvPr>
        </p:nvSpPr>
        <p:spPr/>
        <p:txBody>
          <a:bodyPr/>
          <a:lstStyle/>
          <a:p>
            <a:pPr eaLnBrk="1" hangingPunct="1">
              <a:defRPr/>
            </a:pPr>
            <a:endParaRPr lang="ru-RU"/>
          </a:p>
        </p:txBody>
      </p:sp>
      <p:pic>
        <p:nvPicPr>
          <p:cNvPr id="47107" name="Picture 5" descr="ЭПС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1913"/>
            <a:ext cx="7632700"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8857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92100"/>
            <a:ext cx="9036050" cy="688975"/>
          </a:xfrm>
        </p:spPr>
        <p:txBody>
          <a:bodyPr/>
          <a:lstStyle/>
          <a:p>
            <a:pPr algn="ctr">
              <a:defRPr/>
            </a:pPr>
            <a:r>
              <a:rPr lang="en-US" sz="3600" dirty="0" err="1"/>
              <a:t>Fistulocholangiogram</a:t>
            </a:r>
            <a:r>
              <a:rPr lang="en-US" sz="3600" dirty="0"/>
              <a:t>. </a:t>
            </a:r>
            <a:r>
              <a:rPr lang="en-US" sz="3600" dirty="0" err="1"/>
              <a:t>Nasobiliary</a:t>
            </a:r>
            <a:r>
              <a:rPr lang="en-US" sz="3600" dirty="0"/>
              <a:t> drainage</a:t>
            </a:r>
            <a:endParaRPr lang="ru-RU" sz="3600" dirty="0"/>
          </a:p>
        </p:txBody>
      </p:sp>
      <p:pic>
        <p:nvPicPr>
          <p:cNvPr id="89091" name="Picture 5" descr="Назобил"/>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27" t="2818" b="15073"/>
          <a:stretch>
            <a:fillRect/>
          </a:stretch>
        </p:blipFill>
        <p:spPr>
          <a:xfrm>
            <a:off x="468313" y="1989138"/>
            <a:ext cx="7845425" cy="4176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5"/>
          <p:cNvSpPr>
            <a:spLocks noGrp="1" noRot="1" noChangeArrowheads="1"/>
          </p:cNvSpPr>
          <p:nvPr>
            <p:ph type="title"/>
          </p:nvPr>
        </p:nvSpPr>
        <p:spPr>
          <a:xfrm>
            <a:off x="6372200" y="274638"/>
            <a:ext cx="2771800" cy="5098578"/>
          </a:xfrm>
        </p:spPr>
        <p:txBody>
          <a:bodyPr/>
          <a:lstStyle/>
          <a:p>
            <a:pPr algn="l" eaLnBrk="1" hangingPunct="1">
              <a:defRPr/>
            </a:pPr>
            <a:r>
              <a:rPr lang="en-US" sz="2400" dirty="0"/>
              <a:t>Choledochotomy in the </a:t>
            </a:r>
            <a:r>
              <a:rPr lang="en-US" sz="2400" dirty="0" err="1"/>
              <a:t>supraduodenal</a:t>
            </a:r>
            <a:r>
              <a:rPr lang="en-US" sz="2400" dirty="0"/>
              <a:t> part of the common bile duct, calculus removal.</a:t>
            </a:r>
            <a:endParaRPr lang="ru-RU" sz="2400" dirty="0"/>
          </a:p>
        </p:txBody>
      </p:sp>
      <p:pic>
        <p:nvPicPr>
          <p:cNvPr id="4813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560" y="0"/>
            <a:ext cx="5616575"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8661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6096" y="274638"/>
            <a:ext cx="3250704" cy="3586410"/>
          </a:xfrm>
        </p:spPr>
        <p:txBody>
          <a:bodyPr/>
          <a:lstStyle/>
          <a:p>
            <a:pPr algn="l"/>
            <a:r>
              <a:rPr lang="en-US" sz="2400"/>
              <a:t>Removal of stones of their common bile duct under the control of a choledochoscope.</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0"/>
            <a:ext cx="3528392" cy="6664741"/>
          </a:xfrm>
        </p:spPr>
      </p:pic>
    </p:spTree>
    <p:extLst>
      <p:ext uri="{BB962C8B-B14F-4D97-AF65-F5344CB8AC3E}">
        <p14:creationId xmlns:p14="http://schemas.microsoft.com/office/powerpoint/2010/main" val="21666243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5"/>
          <p:cNvSpPr>
            <a:spLocks noGrp="1" noRot="1" noChangeArrowheads="1"/>
          </p:cNvSpPr>
          <p:nvPr>
            <p:ph type="title"/>
          </p:nvPr>
        </p:nvSpPr>
        <p:spPr/>
        <p:txBody>
          <a:bodyPr/>
          <a:lstStyle/>
          <a:p>
            <a:pPr eaLnBrk="1" hangingPunct="1">
              <a:defRPr/>
            </a:pPr>
            <a:endParaRPr lang="ru-RU"/>
          </a:p>
        </p:txBody>
      </p:sp>
      <p:pic>
        <p:nvPicPr>
          <p:cNvPr id="4915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8175" y="0"/>
            <a:ext cx="5400675"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3091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p:cNvSpPr>
            <a:spLocks noGrp="1" noRot="1" noChangeArrowheads="1"/>
          </p:cNvSpPr>
          <p:nvPr>
            <p:ph type="title"/>
          </p:nvPr>
        </p:nvSpPr>
        <p:spPr/>
        <p:txBody>
          <a:bodyPr/>
          <a:lstStyle/>
          <a:p>
            <a:pPr eaLnBrk="1" hangingPunct="1">
              <a:defRPr/>
            </a:pPr>
            <a:endParaRPr lang="ru-RU"/>
          </a:p>
        </p:txBody>
      </p:sp>
      <p:pic>
        <p:nvPicPr>
          <p:cNvPr id="5017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9613" y="0"/>
            <a:ext cx="5472112"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57847"/>
      </p:ext>
    </p:extLst>
  </p:cSld>
  <p:clrMapOvr>
    <a:masterClrMapping/>
  </p:clrMapOvr>
</p:sld>
</file>

<file path=ppt/theme/theme1.xml><?xml version="1.0" encoding="utf-8"?>
<a:theme xmlns:a="http://schemas.openxmlformats.org/drawingml/2006/main" name="Океан">
  <a:themeElements>
    <a:clrScheme name="Океан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Океан">
      <a:majorFont>
        <a:latin typeface="Tahoma"/>
        <a:ea typeface=""/>
        <a:cs typeface="Arial"/>
      </a:majorFont>
      <a:minorFont>
        <a:latin typeface="Tahoma"/>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Океан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Океан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Океан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Океан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Океан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Океан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Океан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Океан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чение">
  <a:themeElements>
    <a:clrScheme name="Течение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Течение">
      <a:majorFont>
        <a:latin typeface="Garamond"/>
        <a:ea typeface=""/>
        <a:cs typeface="Arial"/>
      </a:majorFont>
      <a:minorFont>
        <a:latin typeface="Garamond"/>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чение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Течение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Течение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Течение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Течение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Течение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Течение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Течение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Течение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4186</TotalTime>
  <Words>3780</Words>
  <Application>Microsoft Office PowerPoint</Application>
  <PresentationFormat>Экран (4:3)</PresentationFormat>
  <Paragraphs>339</Paragraphs>
  <Slides>124</Slides>
  <Notes>10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124</vt:i4>
      </vt:variant>
    </vt:vector>
  </HeadingPairs>
  <TitlesOfParts>
    <vt:vector size="133" baseType="lpstr">
      <vt:lpstr>Arial</vt:lpstr>
      <vt:lpstr>Calibri</vt:lpstr>
      <vt:lpstr>Comic Sans MS</vt:lpstr>
      <vt:lpstr>Garamond</vt:lpstr>
      <vt:lpstr>Tahoma</vt:lpstr>
      <vt:lpstr>Times New Roman</vt:lpstr>
      <vt:lpstr>Wingdings</vt:lpstr>
      <vt:lpstr>Океан</vt:lpstr>
      <vt:lpstr>Течение</vt:lpstr>
      <vt:lpstr>OBSTRUCTIVE JAUNDICE</vt:lpstr>
      <vt:lpstr>Презентация PowerPoint</vt:lpstr>
      <vt:lpstr>Презентация PowerPoint</vt:lpstr>
      <vt:lpstr>Презентация PowerPoint</vt:lpstr>
      <vt:lpstr>Surgical anatomy of the gall bladder and the bile duct</vt:lpstr>
      <vt:lpstr>Презентация PowerPoint</vt:lpstr>
      <vt:lpstr>Презентация PowerPoint</vt:lpstr>
      <vt:lpstr>            Obstructive jaundice  is a condition in which there is a significant obstacle to the outflow of bile into the duodenum.    </vt:lpstr>
      <vt:lpstr>Презентация PowerPoint</vt:lpstr>
      <vt:lpstr>CAUSES OF OBSTRUCTIVE JAUNDICE</vt:lpstr>
      <vt:lpstr>CAUSES OF OBSTRUCTIVE JAUNDICE (CONTINUED)</vt:lpstr>
      <vt:lpstr>PARASITIC DISEASES OF THE LIVER  Opistorchis felineus in the bile duct</vt:lpstr>
      <vt:lpstr>PARASITIC DISEASES OF THE LIVER  Breakthrough of a cyst with echinococcosis of the liver</vt:lpstr>
      <vt:lpstr>Презентация PowerPoint</vt:lpstr>
      <vt:lpstr>Презентация PowerPoint</vt:lpstr>
      <vt:lpstr>Malformations of the biliary tract. Congenital cysts of the common bile duct (Caroli disease)</vt:lpstr>
      <vt:lpstr>Презентация PowerPoint</vt:lpstr>
      <vt:lpstr>Презентация PowerPoint</vt:lpstr>
      <vt:lpstr>Презентация PowerPoint</vt:lpstr>
      <vt:lpstr>Презентация PowerPoint</vt:lpstr>
      <vt:lpstr>MAIN PATHOGENETIC LINK OF MECHANICAL JAUNDICE:   Disturbance of excretion of bilirubin and bile acids through extrahepatic bile ducts    </vt:lpstr>
      <vt:lpstr>Презентация PowerPoint</vt:lpstr>
      <vt:lpstr>Презентация PowerPoint</vt:lpstr>
      <vt:lpstr>Changes in organs and systems with obstructive jaundice</vt:lpstr>
      <vt:lpstr>Acholia - a pathological condition associated with missed bile in the intestines</vt:lpstr>
      <vt:lpstr>CLINIC OF OBSTRUCTIVE JAUNDICE</vt:lpstr>
      <vt:lpstr>Clinic of obstructive jaundice</vt:lpstr>
      <vt:lpstr>Clinic of obstructive jaundice</vt:lpstr>
      <vt:lpstr>Charcot triad</vt:lpstr>
      <vt:lpstr>PENTAD REYNOLDS</vt:lpstr>
      <vt:lpstr>Clinic of obstructive jaundice</vt:lpstr>
      <vt:lpstr>Clinic of obstructive jaundice</vt:lpstr>
      <vt:lpstr>Презентация PowerPoint</vt:lpstr>
      <vt:lpstr>Clinic of obstructive jaundice</vt:lpstr>
      <vt:lpstr>Classification of obstructive jaundice</vt:lpstr>
      <vt:lpstr>CLASSIFICATION OF OBSTRUCTIVE JAUNDICE</vt:lpstr>
      <vt:lpstr>Classification of obstructive jaundice</vt:lpstr>
      <vt:lpstr>CLASSIFICATION OF OBSTRUCTIVE JAUNDICE</vt:lpstr>
      <vt:lpstr>Diagnosis of obstructive jaundice is carried out in several stages </vt:lpstr>
      <vt:lpstr>DIFFERENTIAL DIAGNOSIS OF OBSTRUCTIVE JAUNDICE</vt:lpstr>
      <vt:lpstr>DIAGNOSTIC ALGORITHM</vt:lpstr>
      <vt:lpstr>Panoramic radiography of the liver. Displacement of the dome of the diaphragm by a tumor of the liver</vt:lpstr>
      <vt:lpstr>DIAGNOSIS OF OBSTRUCTIVE JAUNDICE</vt:lpstr>
      <vt:lpstr>DEPLOYMENT OF THE CONTOUR OF THE DUODENUM</vt:lpstr>
      <vt:lpstr>Презентация PowerPoint</vt:lpstr>
      <vt:lpstr>Ultrasound. Choledocholithiasis 1) common bile duct, 2) portal vein, 3) stone.</vt:lpstr>
      <vt:lpstr>Ultrasound - cyst of the common bile duct</vt:lpstr>
      <vt:lpstr>Презентация PowerPoint</vt:lpstr>
      <vt:lpstr>Ultrasound. Gall bladder cancer.</vt:lpstr>
      <vt:lpstr>   Ultrasound Primary liver cancer.</vt:lpstr>
      <vt:lpstr>Ultrasound scan  The classic structure of echinococcal liver cysts</vt:lpstr>
      <vt:lpstr>Magnetic Resonance Imaging</vt:lpstr>
      <vt:lpstr>Magnetic resonance cholangiopancreatography (MRCP) </vt:lpstr>
      <vt:lpstr>Echinococcal cysts (дочерние пузыри эхинококковой кисты)</vt:lpstr>
      <vt:lpstr>Scintigraphy (Бенг. розовый, золото) </vt:lpstr>
      <vt:lpstr>Scheme of percutaneous transhepatic cholangiography</vt:lpstr>
      <vt:lpstr>Презентация PowerPoint</vt:lpstr>
      <vt:lpstr>Percutaneous biliary drainage</vt:lpstr>
      <vt:lpstr>Percutaneous biliary drainage</vt:lpstr>
      <vt:lpstr>Percutaneous Transhepatic Cholangiography - Confluenza Tumor - Klatskina</vt:lpstr>
      <vt:lpstr>Percutaneous Transhepatic Cholangiography – Cholangiogram. Proximal choledochus tumor.</vt:lpstr>
      <vt:lpstr>Fistulography - strictures of the common bile duct</vt:lpstr>
      <vt:lpstr>Fistulography - strictures of the common bile duct</vt:lpstr>
      <vt:lpstr>Фистулография – камень БДС</vt:lpstr>
      <vt:lpstr>Fistulography - choledolithiasis</vt:lpstr>
      <vt:lpstr>Fistulography - choledolithiasis</vt:lpstr>
      <vt:lpstr>Endoscopic retrograde cholangiopancreatography (ERCP) , ЭРХПГ</vt:lpstr>
      <vt:lpstr>ERCP - stenosis of terminal choledochus. Narrowing it in the form of a "writing pen"</vt:lpstr>
      <vt:lpstr>Эндоскопическое исследование</vt:lpstr>
      <vt:lpstr>Презентация PowerPoint</vt:lpstr>
      <vt:lpstr>Diverticula duodenum (20%)</vt:lpstr>
      <vt:lpstr>Selective celiacography. Tumor of the liver.</vt:lpstr>
      <vt:lpstr>Angiogram. Saccular dilatation and tumor vessels.</vt:lpstr>
      <vt:lpstr>CT scan. Tumor of the liver.</vt:lpstr>
      <vt:lpstr>Laparoscopy + liver cancer biopsy.</vt:lpstr>
      <vt:lpstr>                  Summary:</vt:lpstr>
      <vt:lpstr>INTRAOPERATIVE DIAGNOSIS OF OBSTRUCTIVE JAUNDICE</vt:lpstr>
      <vt:lpstr>INTRAOPERATIVE DIAGNOSIS OF OBSTRUCTIVE JAUNDICE</vt:lpstr>
      <vt:lpstr>INTRAOPERATIVE DIAGNOSIS OF OBSTRUCTIVE JAUNDICE</vt:lpstr>
      <vt:lpstr>Презентация PowerPoint</vt:lpstr>
      <vt:lpstr>INTRAOPERATIVE DIAGNOSIS OF OBSTRUCTIVE JAUNDICE</vt:lpstr>
      <vt:lpstr>CHOLEDOCHOSCOPY</vt:lpstr>
      <vt:lpstr>   Therapeutic tactics for obstructive jaundice</vt:lpstr>
      <vt:lpstr>The main components of preoperative preparation</vt:lpstr>
      <vt:lpstr>BILIARY DECOMPRESSION</vt:lpstr>
      <vt:lpstr>Cholecystostomy</vt:lpstr>
      <vt:lpstr>Презентация PowerPoint</vt:lpstr>
      <vt:lpstr>The main components of preoperative preparation</vt:lpstr>
      <vt:lpstr>  Treatment of obstructive jaundice</vt:lpstr>
      <vt:lpstr>Tasks of surgical interventions</vt:lpstr>
      <vt:lpstr>Indications for endoscopic papillosphincterotomy in patients with painful breast:</vt:lpstr>
      <vt:lpstr>Презентация PowerPoint</vt:lpstr>
      <vt:lpstr>Презентация PowerPoint</vt:lpstr>
      <vt:lpstr>Презентация PowerPoint</vt:lpstr>
      <vt:lpstr>Fistulocholangiogram. Nasobiliary drainage</vt:lpstr>
      <vt:lpstr>Choledochotomy in the supraduodenal part of the common bile duct, calculus removal.</vt:lpstr>
      <vt:lpstr>Removal of stones of their common bile duct under the control of a choledochoscope.</vt:lpstr>
      <vt:lpstr>Презентация PowerPoint</vt:lpstr>
      <vt:lpstr>Презентация PowerPoint</vt:lpstr>
      <vt:lpstr>Презентация PowerPoint</vt:lpstr>
      <vt:lpstr>Stenosis of the Vater papilla</vt:lpstr>
      <vt:lpstr>Презентация PowerPoint</vt:lpstr>
      <vt:lpstr>Laparotomy, transduodenal papillosphincterotomy</vt:lpstr>
      <vt:lpstr>Презентация PowerPoint</vt:lpstr>
      <vt:lpstr>Laparotomy, transduodenal papillosphincterotomy</vt:lpstr>
      <vt:lpstr>Laparotomy, transduodenal papillosphincterotomy</vt:lpstr>
      <vt:lpstr>Pancreas cancer The volume of organs to be removed with a “classical” pancreatoduodenal resection according toWhipple (1935)</vt:lpstr>
      <vt:lpstr>PANCREATODUODENAL RESECTION</vt:lpstr>
      <vt:lpstr>PANCREATODUODENAL RESECTION</vt:lpstr>
      <vt:lpstr>PANCREATODUODENAL RESECTION</vt:lpstr>
      <vt:lpstr>Презентация PowerPoint</vt:lpstr>
      <vt:lpstr>Stenting</vt:lpstr>
      <vt:lpstr>Stent Endoscopic Installation Diagram </vt:lpstr>
      <vt:lpstr>Stent Endoscopic Installation Diagram</vt:lpstr>
      <vt:lpstr>Plastic and metal stents. Endoscopic picture </vt:lpstr>
      <vt:lpstr>Презентация PowerPoint</vt:lpstr>
      <vt:lpstr>Презентация PowerPoint</vt:lpstr>
      <vt:lpstr>Choledochoduodenostomy</vt:lpstr>
      <vt:lpstr>Choledochojunoanastomosis</vt:lpstr>
      <vt:lpstr>Презентация PowerPoint</vt:lpstr>
      <vt:lpstr>Презентация PowerPoint</vt:lpstr>
      <vt:lpstr>Презентация PowerPoint</vt:lpstr>
      <vt:lpstr>The operation of recanalization and endoprosthetics (operation Smith - Pradery)</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dell</dc:creator>
  <cp:lastModifiedBy>Волков Дмитрий</cp:lastModifiedBy>
  <cp:revision>224</cp:revision>
  <dcterms:created xsi:type="dcterms:W3CDTF">2010-11-03T05:46:50Z</dcterms:created>
  <dcterms:modified xsi:type="dcterms:W3CDTF">2020-07-12T16:24:09Z</dcterms:modified>
</cp:coreProperties>
</file>